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</p:sldMasterIdLst>
  <p:notesMasterIdLst>
    <p:notesMasterId r:id="rId58"/>
  </p:notesMasterIdLst>
  <p:sldIdLst>
    <p:sldId id="256" r:id="rId4"/>
    <p:sldId id="257" r:id="rId5"/>
    <p:sldId id="268" r:id="rId6"/>
    <p:sldId id="269" r:id="rId7"/>
    <p:sldId id="258" r:id="rId8"/>
    <p:sldId id="287" r:id="rId9"/>
    <p:sldId id="311" r:id="rId10"/>
    <p:sldId id="312" r:id="rId11"/>
    <p:sldId id="313" r:id="rId12"/>
    <p:sldId id="314" r:id="rId13"/>
    <p:sldId id="316" r:id="rId14"/>
    <p:sldId id="259" r:id="rId15"/>
    <p:sldId id="270" r:id="rId16"/>
    <p:sldId id="271" r:id="rId17"/>
    <p:sldId id="272" r:id="rId18"/>
    <p:sldId id="260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61" r:id="rId27"/>
    <p:sldId id="280" r:id="rId28"/>
    <p:sldId id="281" r:id="rId29"/>
    <p:sldId id="282" r:id="rId30"/>
    <p:sldId id="283" r:id="rId31"/>
    <p:sldId id="284" r:id="rId32"/>
    <p:sldId id="262" r:id="rId33"/>
    <p:sldId id="285" r:id="rId34"/>
    <p:sldId id="286" r:id="rId35"/>
    <p:sldId id="319" r:id="rId36"/>
    <p:sldId id="324" r:id="rId37"/>
    <p:sldId id="318" r:id="rId38"/>
    <p:sldId id="293" r:id="rId39"/>
    <p:sldId id="294" r:id="rId40"/>
    <p:sldId id="323" r:id="rId41"/>
    <p:sldId id="320" r:id="rId42"/>
    <p:sldId id="296" r:id="rId43"/>
    <p:sldId id="301" r:id="rId44"/>
    <p:sldId id="302" r:id="rId45"/>
    <p:sldId id="321" r:id="rId46"/>
    <p:sldId id="322" r:id="rId47"/>
    <p:sldId id="304" r:id="rId48"/>
    <p:sldId id="309" r:id="rId49"/>
    <p:sldId id="315" r:id="rId50"/>
    <p:sldId id="317" r:id="rId51"/>
    <p:sldId id="264" r:id="rId52"/>
    <p:sldId id="325" r:id="rId53"/>
    <p:sldId id="265" r:id="rId54"/>
    <p:sldId id="326" r:id="rId55"/>
    <p:sldId id="266" r:id="rId56"/>
    <p:sldId id="267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94660"/>
  </p:normalViewPr>
  <p:slideViewPr>
    <p:cSldViewPr snapToGrid="0">
      <p:cViewPr>
        <p:scale>
          <a:sx n="88" d="100"/>
          <a:sy n="88" d="100"/>
        </p:scale>
        <p:origin x="44" y="-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move the slide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7B252F2-9243-4FE3-B6D7-3E757092219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225" cy="3084513"/>
          </a:xfrm>
          <a:prstGeom prst="rect">
            <a:avLst/>
          </a:prstGeom>
          <a:ln w="0">
            <a:noFill/>
          </a:ln>
        </p:spPr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FF70232-011C-4792-9650-B57DD89D0117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644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2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799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3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26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47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778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95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6744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480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768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5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7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62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75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5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096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030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1769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7624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24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235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110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0561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8613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4831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639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2957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933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1800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4577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892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669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825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3517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038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9189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835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1772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737417-C457-4A32-8D5B-E9FE889373E1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16834B-BE4D-4517-B01C-BCB72C6E9B23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123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179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3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086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2"/>
          <p:cNvPicPr/>
          <p:nvPr/>
        </p:nvPicPr>
        <p:blipFill>
          <a:blip r:embed="rId4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6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B13ABF6-DEA7-4488-A769-6C184193DEF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2"/>
          <p:cNvPicPr/>
          <p:nvPr/>
        </p:nvPicPr>
        <p:blipFill>
          <a:blip r:embed="rId5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8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17D37F41-E5B3-468B-83C6-F68F37C334FE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15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D24363E-5B8E-4536-B100-F724D0C3856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s://arxiv.org/abs/2105.1520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12.16717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0258"/>
          <a:stretch/>
        </p:blipFill>
        <p:spPr>
          <a:xfrm>
            <a:off x="263520" y="1305000"/>
            <a:ext cx="10690560" cy="316584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880" y="4765320"/>
            <a:ext cx="10376640" cy="90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US" sz="2400" b="1" strike="noStrike" spc="29" dirty="0">
                <a:solidFill>
                  <a:schemeClr val="dk1"/>
                </a:solidFill>
                <a:latin typeface="Times New Roman"/>
                <a:ea typeface="DejaVu Sans"/>
              </a:rPr>
              <a:t>AI-POWERED LANDSLIDE REGION MAPPING USING SEMANTIC SEGMENTATION</a:t>
            </a:r>
            <a:endParaRPr lang="en-US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731880" y="5737680"/>
            <a:ext cx="9753840" cy="32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94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0" strike="noStrike" spc="9">
                <a:solidFill>
                  <a:srgbClr val="000000"/>
                </a:solidFill>
                <a:latin typeface="Times New Roman"/>
                <a:ea typeface="DejaVu Sans"/>
              </a:rPr>
              <a:t>Suraj Karki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feld 7"/>
          <p:cNvSpPr/>
          <p:nvPr/>
        </p:nvSpPr>
        <p:spPr>
          <a:xfrm>
            <a:off x="731880" y="5991840"/>
            <a:ext cx="22536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b">
            <a:noAutofit/>
          </a:bodyPr>
          <a:lstStyle/>
          <a:p>
            <a:pPr defTabSz="914400">
              <a:lnSpc>
                <a:spcPct val="94000"/>
              </a:lnSpc>
            </a:pPr>
            <a:r>
              <a:rPr lang="de-DE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04</a:t>
            </a:r>
            <a:r>
              <a:rPr lang="de-DE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.09.2025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feld 2"/>
          <p:cNvSpPr/>
          <p:nvPr/>
        </p:nvSpPr>
        <p:spPr>
          <a:xfrm>
            <a:off x="659880" y="6315480"/>
            <a:ext cx="6093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4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Dr.-Ing. Constanze Schwan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Grafik 2" descr="Ein Bild, das Symbol, Grafiken, Clipart, Logo enthält.&#10;&#10;KI-generierte Inhalte können fehlerhaft sein.">
            <a:extLst>
              <a:ext uri="{FF2B5EF4-FFF2-40B4-BE49-F238E27FC236}">
                <a16:creationId xmlns:a16="http://schemas.microsoft.com/office/drawing/2014/main" id="{CB8D0A8E-B741-B3D6-8203-F004B9E3F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50" y="1294114"/>
            <a:ext cx="763286" cy="763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State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of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the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art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23899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i="0" u="none" strike="noStrike" baseline="0" dirty="0" err="1">
                <a:latin typeface="HSBI Lausanne 300"/>
              </a:rPr>
              <a:t>TransLandSeg</a:t>
            </a:r>
            <a:r>
              <a:rPr lang="en-US" sz="1800" b="0" i="0" u="none" strike="noStrike" baseline="0" dirty="0">
                <a:latin typeface="HSBI Lausanne 300"/>
              </a:rPr>
              <a:t>: A Transfer Learning Approach for </a:t>
            </a:r>
            <a:r>
              <a:rPr lang="de-DE" sz="1800" b="0" i="0" u="none" strike="noStrike" baseline="0" dirty="0" err="1">
                <a:latin typeface="HSBI Lausanne 300"/>
              </a:rPr>
              <a:t>Landslide</a:t>
            </a:r>
            <a:r>
              <a:rPr lang="de-DE" sz="1800" b="0" i="0" u="none" strike="noStrike" baseline="0" dirty="0">
                <a:latin typeface="HSBI Lausanne 300"/>
              </a:rPr>
              <a:t> </a:t>
            </a:r>
            <a:r>
              <a:rPr lang="de-DE" sz="1800" b="0" i="0" u="none" strike="noStrike" baseline="0" dirty="0" err="1">
                <a:latin typeface="HSBI Lausanne 300"/>
              </a:rPr>
              <a:t>Semantic</a:t>
            </a:r>
            <a:r>
              <a:rPr lang="de-DE" sz="1800" b="0" i="0" u="none" strike="noStrike" baseline="0" dirty="0">
                <a:latin typeface="HSBI Lausanne 300"/>
              </a:rPr>
              <a:t> Segmentation </a:t>
            </a:r>
            <a:r>
              <a:rPr lang="de-DE" sz="1800" b="0" i="0" u="none" strike="noStrike" baseline="0" dirty="0" err="1">
                <a:latin typeface="HSBI Lausanne 300"/>
              </a:rPr>
              <a:t>Based</a:t>
            </a:r>
            <a:r>
              <a:rPr lang="de-DE" sz="1800" b="0" i="0" u="none" strike="noStrike" baseline="0" dirty="0">
                <a:latin typeface="HSBI Lausanne 300"/>
              </a:rPr>
              <a:t> on Vision </a:t>
            </a:r>
            <a:r>
              <a:rPr lang="de-DE" sz="1800" b="0" i="0" u="none" strike="noStrike" baseline="0" dirty="0" err="1">
                <a:latin typeface="HSBI Lausanne 300"/>
              </a:rPr>
              <a:t>Foundation</a:t>
            </a:r>
            <a:r>
              <a:rPr lang="de-DE" sz="1800" b="0" i="0" u="none" strike="noStrike" baseline="0" dirty="0">
                <a:latin typeface="HSBI Lausanne 300"/>
              </a:rPr>
              <a:t> Model</a:t>
            </a:r>
            <a:r>
              <a:rPr lang="en-US" sz="1800" b="0" i="0" u="none" strike="noStrike" spc="-1" baseline="0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en-US" sz="1800" b="0" i="0" u="none" strike="noStrike" spc="-1" baseline="30000" dirty="0">
                <a:solidFill>
                  <a:srgbClr val="000000"/>
                </a:solidFill>
                <a:latin typeface="HSBI Lausanne 300"/>
              </a:rPr>
              <a:t>5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88.10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93.14 on </a:t>
            </a:r>
            <a:r>
              <a:rPr lang="de-DE" sz="1800" b="0" i="0" u="none" strike="noStrike" baseline="0" dirty="0" err="1">
                <a:latin typeface="NimbusRomNo9L-Regu"/>
              </a:rPr>
              <a:t>bijie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dataset</a:t>
            </a:r>
            <a:r>
              <a:rPr lang="de-DE" sz="1800" b="0" i="0" u="none" strike="noStrike" baseline="0" dirty="0">
                <a:latin typeface="NimbusRomNo9L-Regu"/>
              </a:rPr>
              <a:t>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75.99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84.99 on landslide4sense </a:t>
            </a:r>
            <a:r>
              <a:rPr lang="de-DE" sz="1800" b="0" i="0" u="none" strike="noStrike" baseline="0" dirty="0" err="1">
                <a:latin typeface="NimbusRomNo9L-Regu"/>
              </a:rPr>
              <a:t>dataset</a:t>
            </a:r>
            <a:r>
              <a:rPr lang="de-DE" sz="1800" b="0" i="0" u="none" strike="noStrike" baseline="0" dirty="0">
                <a:latin typeface="NimbusRomNo9L-Regu"/>
              </a:rPr>
              <a:t>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800" b="0" i="0" u="none" strike="noStrike" baseline="0" dirty="0">
              <a:latin typeface="NimbusRomNo9L-Regu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5. 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C. Hou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et al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., "A Transfer Learning Approach for Landslide Semantic Segmentation Based on Visual Foundation Model," in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IEEE Journal of Selected Topics in Applied Earth Observations and Remote Sensing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, vol. 18, pp. 11561-11572, 2025,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SBI Lausanne 300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: 10.1109/JSTARS.2025.3559884.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2221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workflow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</a:rPr>
              <a:t> 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6D1E4A-8F5C-2AB4-14D6-31E379CDE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8" y="3002351"/>
            <a:ext cx="6451543" cy="28003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89F841-2EDE-6246-E2D0-95B0F389435D}"/>
              </a:ext>
            </a:extLst>
          </p:cNvPr>
          <p:cNvSpPr txBox="1"/>
          <p:nvPr/>
        </p:nvSpPr>
        <p:spPr>
          <a:xfrm>
            <a:off x="983159" y="1691280"/>
            <a:ext cx="997163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4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General steps include: data collection, pre-processing, model training, testing, and deployment. </a:t>
            </a:r>
            <a:endParaRPr lang="en-US" dirty="0"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4"/>
              </a:buBlip>
            </a:pPr>
            <a:r>
              <a:rPr lang="en-US" dirty="0">
                <a:latin typeface="HSBI Lausanne 300"/>
              </a:rPr>
              <a:t>The overall workflow of the project is illustrated in the figure below.</a:t>
            </a:r>
          </a:p>
        </p:txBody>
      </p:sp>
    </p:spTree>
    <p:extLst>
      <p:ext uri="{BB962C8B-B14F-4D97-AF65-F5344CB8AC3E}">
        <p14:creationId xmlns:p14="http://schemas.microsoft.com/office/powerpoint/2010/main" val="418780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35329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 </a:t>
            </a:r>
            <a:r>
              <a:rPr lang="de-DE" baseline="30000" dirty="0">
                <a:latin typeface="HSBI Lausanne 300"/>
              </a:rPr>
              <a:t>6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Source: Institute of Advanced Research in Artificial Intelligence (IARAI)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Regions: Collected from f</a:t>
            </a:r>
            <a:r>
              <a:rPr lang="en-US" dirty="0">
                <a:effectLst/>
                <a:latin typeface="HSBI Lausanne 300"/>
              </a:rPr>
              <a:t>our regions (</a:t>
            </a:r>
            <a:r>
              <a:rPr lang="en-US" dirty="0" err="1">
                <a:effectLst/>
                <a:latin typeface="HSBI Lausanne 300"/>
              </a:rPr>
              <a:t>Iburi</a:t>
            </a:r>
            <a:r>
              <a:rPr lang="en-US" dirty="0">
                <a:effectLst/>
                <a:latin typeface="HSBI Lausanne 300"/>
              </a:rPr>
              <a:t>, Kodagu, </a:t>
            </a:r>
            <a:r>
              <a:rPr lang="en-US" dirty="0" err="1">
                <a:effectLst/>
                <a:latin typeface="HSBI Lausanne 300"/>
              </a:rPr>
              <a:t>Rasuwa</a:t>
            </a:r>
            <a:r>
              <a:rPr lang="en-US" dirty="0">
                <a:effectLst/>
                <a:latin typeface="HSBI Lausanne 300"/>
              </a:rPr>
              <a:t>, Taitung)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Sentinel-2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Topographic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ALOS (Advanced Land Observing Satellite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Acquisition Process: Data aggregated from public satellite archives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Annotation Process: annotations via Object-Based Image Analysis (OBIA)</a:t>
            </a: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HSBI Lausanne 300"/>
              </a:rPr>
              <a:t>6. O. </a:t>
            </a:r>
            <a:r>
              <a:rPr lang="de-DE" sz="1200" dirty="0" err="1">
                <a:effectLst/>
                <a:latin typeface="HSBI Lausanne 300"/>
              </a:rPr>
              <a:t>Ghorbanzadeh</a:t>
            </a:r>
            <a:r>
              <a:rPr lang="de-DE" sz="1200" dirty="0">
                <a:effectLst/>
                <a:latin typeface="HSBI Lausanne 300"/>
              </a:rPr>
              <a:t> et al., "Landslide4Sense: Reference benchmark </a:t>
            </a:r>
            <a:r>
              <a:rPr lang="de-DE" sz="1200" dirty="0" err="1">
                <a:effectLst/>
                <a:latin typeface="HSBI Lausanne 300"/>
              </a:rPr>
              <a:t>data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models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IEEE Trans. </a:t>
            </a:r>
            <a:r>
              <a:rPr lang="de-DE" sz="1200" dirty="0" err="1">
                <a:effectLst/>
                <a:latin typeface="HSBI Lausanne 300"/>
              </a:rPr>
              <a:t>Geosci</a:t>
            </a:r>
            <a:r>
              <a:rPr lang="de-DE" sz="1200" dirty="0">
                <a:effectLst/>
                <a:latin typeface="HSBI Lausanne 300"/>
              </a:rPr>
              <a:t>. Remote Sens., vol. 60, pp. 1–17, 2022,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10.1109/TGRS.2022.3215209.</a:t>
            </a:r>
          </a:p>
          <a:p>
            <a:endParaRPr lang="de-DE" sz="12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 </a:t>
            </a:r>
            <a:r>
              <a:rPr lang="de-DE" baseline="30000" dirty="0">
                <a:latin typeface="HSBI Lausanne 300"/>
              </a:rPr>
              <a:t>6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Geolocations of the selected case study areas shown on the global landslide susceptibility map.</a:t>
            </a:r>
            <a:endParaRPr lang="de-DE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HSBI Lausanne 300"/>
              </a:rPr>
              <a:t>6. O. </a:t>
            </a:r>
            <a:r>
              <a:rPr lang="de-DE" sz="1200" dirty="0" err="1">
                <a:effectLst/>
                <a:latin typeface="HSBI Lausanne 300"/>
              </a:rPr>
              <a:t>Ghorbanzadeh</a:t>
            </a:r>
            <a:r>
              <a:rPr lang="de-DE" sz="1200" dirty="0">
                <a:effectLst/>
                <a:latin typeface="HSBI Lausanne 300"/>
              </a:rPr>
              <a:t> et al., "Landslide4Sense: Reference benchmark </a:t>
            </a:r>
            <a:r>
              <a:rPr lang="de-DE" sz="1200" dirty="0" err="1">
                <a:effectLst/>
                <a:latin typeface="HSBI Lausanne 300"/>
              </a:rPr>
              <a:t>data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models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IEEE Trans. </a:t>
            </a:r>
            <a:r>
              <a:rPr lang="de-DE" sz="1200" dirty="0" err="1">
                <a:effectLst/>
                <a:latin typeface="HSBI Lausanne 300"/>
              </a:rPr>
              <a:t>Geosci</a:t>
            </a:r>
            <a:r>
              <a:rPr lang="de-DE" sz="1200" dirty="0">
                <a:effectLst/>
                <a:latin typeface="HSBI Lausanne 300"/>
              </a:rPr>
              <a:t>. Remote Sens., vol. 60, pp. 1–17, 2022,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10.1109/TGRS.2022.3215209.</a:t>
            </a:r>
          </a:p>
          <a:p>
            <a:endParaRPr lang="de-DE" sz="1200" dirty="0">
              <a:latin typeface="HSBI Lausanne 300"/>
            </a:endParaRPr>
          </a:p>
        </p:txBody>
      </p:sp>
      <p:pic>
        <p:nvPicPr>
          <p:cNvPr id="3" name="Grafik 2" descr="Ein Bild, das Text, Karte, Atlas, Welt enthält.&#10;&#10;KI-generierte Inhalte können fehlerhaft sein.">
            <a:extLst>
              <a:ext uri="{FF2B5EF4-FFF2-40B4-BE49-F238E27FC236}">
                <a16:creationId xmlns:a16="http://schemas.microsoft.com/office/drawing/2014/main" id="{A26B049A-A768-BA11-CB90-1361B66D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5" y="2714986"/>
            <a:ext cx="5488118" cy="29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35220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Dataset </a:t>
            </a:r>
            <a:r>
              <a:rPr lang="de-DE" baseline="30000" dirty="0">
                <a:effectLst/>
                <a:latin typeface="HSBI Lausanne 300"/>
              </a:rPr>
              <a:t>7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Source: </a:t>
            </a:r>
            <a:r>
              <a:rPr lang="en-US" dirty="0">
                <a:effectLst/>
                <a:latin typeface="HSBI Lausanne 300"/>
              </a:rPr>
              <a:t>Institute of Mountain Hazards and Environment, Chinese Academy of Sciences.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Regions: Collected from nine diverse region</a:t>
            </a: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Sentinel-2, Landsat, WorldView2/3, Planet, SuperView-1, GF-1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UAV: High-resolution imagery from Sichuan Geomatics Center and partners.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Acquisition Process: </a:t>
            </a:r>
            <a:r>
              <a:rPr lang="en-US" dirty="0">
                <a:effectLst/>
                <a:latin typeface="HSBI Lausanne 300"/>
              </a:rPr>
              <a:t>Satellite data sourced via Google Earth Engine, Digital Globe, and authorized providers; UAV data collected through drone.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HSBI Lausanne 300"/>
              </a:rPr>
              <a:t>7. 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  <a:p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2550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Annotation </a:t>
            </a:r>
            <a:r>
              <a:rPr lang="de-DE" dirty="0" err="1">
                <a:latin typeface="HSBI Lausanne 300"/>
              </a:rPr>
              <a:t>Process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Pixel-level annotations created using QGIS and LabelMe.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guided by landslide inventories, verified by geologists, cross-checked by team</a:t>
            </a:r>
          </a:p>
          <a:p>
            <a:pPr lvl="1">
              <a:lnSpc>
                <a:spcPct val="150000"/>
              </a:lnSpc>
              <a:buSzPct val="110911"/>
            </a:pPr>
            <a:endParaRPr lang="de-DE" b="1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BC8A69-E7C3-2446-EB78-3C16EE25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131066"/>
            <a:ext cx="5045530" cy="2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Total Input: </a:t>
            </a:r>
            <a:r>
              <a:rPr lang="de-DE" dirty="0">
                <a:effectLst/>
                <a:latin typeface="HSBI Lausanne 300"/>
              </a:rPr>
              <a:t>3,799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(128x128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14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Channels: 12 Sentinel-2 bands (B1–B12), ALOS PALSAR </a:t>
            </a:r>
            <a:r>
              <a:rPr lang="de-DE" dirty="0" err="1">
                <a:effectLst/>
                <a:latin typeface="HSBI Lausanne 300"/>
              </a:rPr>
              <a:t>slope</a:t>
            </a:r>
            <a:r>
              <a:rPr lang="de-DE" dirty="0">
                <a:effectLst/>
                <a:latin typeface="HSBI Lausanne 300"/>
              </a:rPr>
              <a:t> (B13), DEM (B14).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Output: 128x128x1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Split: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3,799, Validation: 245,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800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Distribution</a:t>
            </a:r>
            <a:r>
              <a:rPr lang="de-DE" dirty="0">
                <a:effectLst/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Train Set: </a:t>
            </a:r>
            <a:r>
              <a:rPr lang="de-DE" dirty="0">
                <a:effectLst/>
                <a:latin typeface="HSBI Lausanne 300"/>
              </a:rPr>
              <a:t>2,231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1,568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Valid Set: </a:t>
            </a:r>
            <a:r>
              <a:rPr lang="de-DE" dirty="0">
                <a:effectLst/>
                <a:latin typeface="HSBI Lausanne 300"/>
              </a:rPr>
              <a:t>146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99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Test Set: </a:t>
            </a:r>
            <a:r>
              <a:rPr lang="de-DE" dirty="0">
                <a:effectLst/>
                <a:latin typeface="HSBI Lausanne 300"/>
              </a:rPr>
              <a:t>Test: 536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264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-1" dirty="0">
                <a:solidFill>
                  <a:srgbClr val="000000"/>
                </a:solidFill>
                <a:latin typeface="HSBI Lausanne 300"/>
              </a:rPr>
              <a:t>Bands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Farbigkeit, Screenshot, Muster, Grafiken enthält.&#10;&#10;KI-generierte Inhalte können fehlerhaft sein.">
            <a:extLst>
              <a:ext uri="{FF2B5EF4-FFF2-40B4-BE49-F238E27FC236}">
                <a16:creationId xmlns:a16="http://schemas.microsoft.com/office/drawing/2014/main" id="{6C9F5539-8CA0-42A0-485C-121410398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2" y="2264710"/>
            <a:ext cx="10550877" cy="40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39247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latin typeface="HSBI Lausanne 300"/>
              </a:rPr>
              <a:t>Band </a:t>
            </a:r>
            <a:r>
              <a:rPr lang="fr-FR" dirty="0" err="1">
                <a:latin typeface="HSBI Lausanne 300"/>
              </a:rPr>
              <a:t>Statistics</a:t>
            </a:r>
            <a:r>
              <a:rPr lang="fr-FR" dirty="0"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64C955C-EE1D-9860-9A87-9EEB058F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1" y="2896625"/>
            <a:ext cx="5338149" cy="26690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E4F580-7D5C-5541-704A-DEE5C8518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980" y="2832242"/>
            <a:ext cx="5338149" cy="26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Set 1</a:t>
            </a:r>
            <a:r>
              <a:rPr lang="fr-FR" dirty="0"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UAV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Total Inputs: </a:t>
            </a:r>
            <a:r>
              <a:rPr lang="de-DE" dirty="0">
                <a:effectLst/>
                <a:latin typeface="HSBI Lausanne 300"/>
              </a:rPr>
              <a:t>10,939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Channels: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Output: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Split: </a:t>
            </a:r>
          </a:p>
          <a:p>
            <a:pPr marL="1600200" lvl="3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8,753, Validation: 1093,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1093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Distribution: </a:t>
            </a: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961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Introduction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Landslides are one of the most common and dangerous natural disasters globally.</a:t>
            </a:r>
            <a:endParaRPr lang="en-US" i="0" spc="-1" dirty="0">
              <a:solidFill>
                <a:srgbClr val="000000"/>
              </a:solidFill>
              <a:effectLst/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It causes significant damage to infrastructure, agriculture, and human life.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According to the UNDRR, over 4,000 people die each year globally due to landslides. </a:t>
            </a:r>
            <a:r>
              <a:rPr lang="en-US" baseline="30000" dirty="0">
                <a:latin typeface="HSBI Lausanne 300"/>
              </a:rPr>
              <a:t>1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Rapid post-disaster mapping is vital for guiding rescue efforts and risk assessment.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BI Lausanne 300"/>
              </a:rPr>
              <a:t>1. UNDRR, </a:t>
            </a:r>
            <a:r>
              <a:rPr lang="en-US" sz="1200" i="1" dirty="0">
                <a:latin typeface="HSBI Lausanne 300"/>
              </a:rPr>
              <a:t>Human Cost of Disasters: An Overview of the Last 20 Years (2000–2019)</a:t>
            </a:r>
            <a:r>
              <a:rPr lang="en-US" sz="1200" dirty="0">
                <a:latin typeface="HSBI Lausanne 300"/>
              </a:rPr>
              <a:t>, United Nations Office for Disaster Risk Reduction, 2020. [Online]. Available: https://www.undrr.org/publication/human-cost-disasters-overview-last-20-years-2000-2019</a:t>
            </a:r>
            <a:endParaRPr lang="de-DE" sz="1200" dirty="0">
              <a:latin typeface="HSBI Lausanne 30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EBE3BB-61EF-5913-F1F3-4E962B8F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437" y="3475536"/>
            <a:ext cx="3821623" cy="2160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Set </a:t>
            </a:r>
            <a:r>
              <a:rPr lang="fr-FR" dirty="0">
                <a:latin typeface="HSBI Lausanne 300"/>
              </a:rPr>
              <a:t>2: </a:t>
            </a:r>
            <a:r>
              <a:rPr lang="de-DE" dirty="0" err="1">
                <a:latin typeface="HSBI Lausanne 300"/>
              </a:rPr>
              <a:t>Satellite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Total Inputs: </a:t>
            </a:r>
            <a:r>
              <a:rPr lang="de-DE" dirty="0">
                <a:latin typeface="HSBI Lausanne 300"/>
              </a:rPr>
              <a:t>7</a:t>
            </a:r>
            <a:r>
              <a:rPr lang="de-DE" dirty="0">
                <a:effectLst/>
                <a:latin typeface="HSBI Lausanne 300"/>
              </a:rPr>
              <a:t>,422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Channels: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Output: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Split: </a:t>
            </a:r>
          </a:p>
          <a:p>
            <a:pPr marL="1600200" lvl="3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5,938, Validation: 742,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742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Distribution: </a:t>
            </a: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83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Detailed</a:t>
            </a:r>
            <a:r>
              <a:rPr lang="de-DE" dirty="0">
                <a:latin typeface="HSBI Lausanne 300"/>
              </a:rPr>
              <a:t> Information on CAS </a:t>
            </a:r>
            <a:r>
              <a:rPr lang="de-DE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 (UAV </a:t>
            </a:r>
            <a:r>
              <a:rPr lang="de-DE" dirty="0" err="1">
                <a:latin typeface="HSBI Lausanne 300"/>
              </a:rPr>
              <a:t>set</a:t>
            </a:r>
            <a:r>
              <a:rPr lang="de-DE" dirty="0">
                <a:latin typeface="HSBI Lausanne 300"/>
              </a:rPr>
              <a:t>)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A6E43E5-C98B-859F-C789-C33B810A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86909"/>
              </p:ext>
            </p:extLst>
          </p:nvPr>
        </p:nvGraphicFramePr>
        <p:xfrm>
          <a:off x="983160" y="2185432"/>
          <a:ext cx="8933724" cy="3976688"/>
        </p:xfrm>
        <a:graphic>
          <a:graphicData uri="http://schemas.openxmlformats.org/drawingml/2006/table">
            <a:tbl>
              <a:tblPr/>
              <a:tblGrid>
                <a:gridCol w="1488954">
                  <a:extLst>
                    <a:ext uri="{9D8B030D-6E8A-4147-A177-3AD203B41FA5}">
                      <a16:colId xmlns:a16="http://schemas.microsoft.com/office/drawing/2014/main" val="278946626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059147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4741542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858435507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1577452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692208077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346609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984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8648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483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74668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1635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3024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160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Sichuan </a:t>
                      </a:r>
                      <a:r>
                        <a:rPr lang="de-DE" sz="1000" dirty="0" err="1">
                          <a:latin typeface="HSBI Lausanne 300"/>
                        </a:rPr>
                        <a:t>Geomatics</a:t>
                      </a:r>
                      <a:r>
                        <a:rPr lang="de-DE" sz="1000" dirty="0">
                          <a:latin typeface="HSBI Lausanne 300"/>
                        </a:rPr>
                        <a:t>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023292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Longxi</a:t>
                      </a:r>
                      <a:r>
                        <a:rPr lang="de-DE" sz="1000" dirty="0">
                          <a:latin typeface="HSBI Lausanne 300"/>
                        </a:rPr>
                        <a:t> River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2504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2011.03–2011.05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Sichuan </a:t>
                      </a:r>
                      <a:r>
                        <a:rPr lang="de-DE" sz="1000" dirty="0" err="1">
                          <a:latin typeface="HSBI Lausanne 300"/>
                        </a:rPr>
                        <a:t>Geomatics</a:t>
                      </a:r>
                      <a:r>
                        <a:rPr lang="de-DE" sz="1000" dirty="0">
                          <a:latin typeface="HSBI Lausanne 300"/>
                        </a:rPr>
                        <a:t>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062429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5925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6476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1752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Sichuan </a:t>
                      </a:r>
                      <a:r>
                        <a:rPr lang="de-DE" sz="1000" dirty="0" err="1">
                          <a:latin typeface="HSBI Lausanne 300"/>
                        </a:rPr>
                        <a:t>Geomatics</a:t>
                      </a:r>
                      <a:r>
                        <a:rPr lang="de-DE" sz="1000" dirty="0">
                          <a:latin typeface="HSBI Lausanne 300"/>
                        </a:rPr>
                        <a:t>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87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Detailed</a:t>
            </a:r>
            <a:r>
              <a:rPr lang="de-DE" dirty="0">
                <a:latin typeface="HSBI Lausanne 300"/>
              </a:rPr>
              <a:t> Information on CAS </a:t>
            </a:r>
            <a:r>
              <a:rPr lang="de-DE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 (</a:t>
            </a:r>
            <a:r>
              <a:rPr lang="de-DE" dirty="0" err="1">
                <a:latin typeface="HSBI Lausanne 300"/>
              </a:rPr>
              <a:t>Satellite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set</a:t>
            </a:r>
            <a:r>
              <a:rPr lang="de-DE" dirty="0">
                <a:latin typeface="HSBI Lausanne 300"/>
              </a:rPr>
              <a:t>)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37B1599-0D82-ECE0-1148-D2FCDABF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54384"/>
              </p:ext>
            </p:extLst>
          </p:nvPr>
        </p:nvGraphicFramePr>
        <p:xfrm>
          <a:off x="983158" y="2179334"/>
          <a:ext cx="8722902" cy="3976687"/>
        </p:xfrm>
        <a:graphic>
          <a:graphicData uri="http://schemas.openxmlformats.org/drawingml/2006/table">
            <a:tbl>
              <a:tblPr/>
              <a:tblGrid>
                <a:gridCol w="1453817">
                  <a:extLst>
                    <a:ext uri="{9D8B030D-6E8A-4147-A177-3AD203B41FA5}">
                      <a16:colId xmlns:a16="http://schemas.microsoft.com/office/drawing/2014/main" val="157950029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930181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4023774700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558683804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4749768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340382570"/>
                    </a:ext>
                  </a:extLst>
                </a:gridCol>
              </a:tblGrid>
              <a:tr h="278368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8555994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Palu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817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2021.01–2021.11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297630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Lombok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436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2019.05–2019.12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92101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Hokkaido Iburi-Tobu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1484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2018.09–2018.10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HSBI Lausanne 300"/>
                        </a:rPr>
                        <a:t>Geospatial Information Authority of Japan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163727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(Sentinel)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606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2020.03–2020.06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60576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(Planet)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325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2021.09–2021.12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960822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Mengdong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1155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2018.11.04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Beijing </a:t>
                      </a:r>
                      <a:r>
                        <a:rPr lang="de-DE" sz="1000" dirty="0" err="1">
                          <a:latin typeface="HSBI Lausanne 300"/>
                        </a:rPr>
                        <a:t>Lanyu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  <a:r>
                        <a:rPr lang="de-DE" sz="1000" dirty="0" err="1">
                          <a:latin typeface="HSBI Lausanne 300"/>
                        </a:rPr>
                        <a:t>Fangyuan</a:t>
                      </a:r>
                      <a:r>
                        <a:rPr lang="de-DE" sz="1000" dirty="0">
                          <a:latin typeface="HSBI Lausanne 300"/>
                        </a:rPr>
                        <a:t> Technology Co., Ltd.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SuperView-1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93826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Moxitaidi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652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84816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Longxi River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1769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2015.03–2015.12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HSBI Lausanne 300"/>
                        </a:rPr>
                        <a:t>China Centre for Resources Satellite Data and Application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GF-1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8918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Wenchuan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178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2008.11–2008.12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U.S. Geological Survey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>
                          <a:latin typeface="HSBI Lausanne 300"/>
                        </a:rPr>
                        <a:t>Landsat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43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structure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07BD1A-D492-AB27-84F4-25915D3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42" y="2112563"/>
            <a:ext cx="5696496" cy="349263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282F7D8-7BDA-F200-39A3-CFCEF3A4A071}"/>
              </a:ext>
            </a:extLst>
          </p:cNvPr>
          <p:cNvSpPr txBox="1"/>
          <p:nvPr/>
        </p:nvSpPr>
        <p:spPr>
          <a:xfrm>
            <a:off x="931349" y="1639117"/>
            <a:ext cx="997164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Images and Labels of Samples from the </a:t>
            </a:r>
            <a:r>
              <a:rPr lang="en-US" dirty="0" err="1">
                <a:latin typeface="HSBI Lausanne 300"/>
              </a:rPr>
              <a:t>Subdatasets</a:t>
            </a:r>
            <a:r>
              <a:rPr lang="en-US" dirty="0">
                <a:latin typeface="HSBI Lausanne 300"/>
              </a:rPr>
              <a:t> of the CAS Landslide Dataset.</a:t>
            </a: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9706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1.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FCN originally designed for biomedical image segmentation.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Widely used in remote sensing for image classification and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object detection, including landslide detection.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Encoder: Captures low-level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Decoder: Captures high-level features  and reconstructs image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Skip Connections: preserve fine-grained details and improve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accuracy.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DFF2FF-8EBD-E17D-6669-FFE2F167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209" y="2252802"/>
            <a:ext cx="4519193" cy="31847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O.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Ronneberger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P. Fischer, and T.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Brox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“U-Net: Convolutional networks for biomedical image segmentation,” in </a:t>
            </a:r>
            <a:r>
              <a:rPr lang="en-US" sz="1200" b="0" i="1" u="none" strike="noStrike" baseline="0" dirty="0">
                <a:solidFill>
                  <a:srgbClr val="231F20"/>
                </a:solidFill>
                <a:latin typeface="HSBI Lausanne 300"/>
              </a:rPr>
              <a:t>Proc. Int. Conf. Med.</a:t>
            </a:r>
          </a:p>
          <a:p>
            <a:pPr algn="l"/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Image </a:t>
            </a:r>
            <a:r>
              <a:rPr lang="de-DE" sz="1200" b="0" i="1" u="none" strike="noStrike" baseline="0" dirty="0" err="1">
                <a:solidFill>
                  <a:srgbClr val="231F20"/>
                </a:solidFill>
                <a:latin typeface="HSBI Lausanne 300"/>
              </a:rPr>
              <a:t>Comput</a:t>
            </a:r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.-Assist. Intervent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. Cham, </a:t>
            </a:r>
            <a:r>
              <a:rPr lang="de-DE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Switzerland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: Springer, 2015, pp. 234–241.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2.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++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An improved version of U-Net.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redesigned skip pathways (shown in green): b</a:t>
            </a:r>
            <a:r>
              <a:rPr lang="en-US" dirty="0">
                <a:latin typeface="HSBI Lausanne 300"/>
              </a:rPr>
              <a:t>ridges the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semantic gap between encoder and decoder </a:t>
            </a:r>
            <a:endParaRPr lang="en-US" b="0" i="0" dirty="0">
              <a:solidFill>
                <a:srgbClr val="1D1D1F"/>
              </a:solidFill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dense skip connections (shown in blue)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deep supervision (shown in red): a</a:t>
            </a:r>
            <a:r>
              <a:rPr lang="en-US" dirty="0">
                <a:latin typeface="HSBI Lausanne 300"/>
              </a:rPr>
              <a:t>llows pruning to trade off speed and accuracy by using multiple output branches.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feature fusion for improved accuracy and gradient flow.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https://jinglescode.github.io/2019/12/02/biomedical-image-segmentation-u-net-nested/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800EE40-183A-3230-A45A-E3C143D0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66" y="1118776"/>
            <a:ext cx="4446719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3.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PSPNet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Uses pyramid pooling to learn global context information.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Applies regional aggregation to capture multi-scale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Fuses features from four different pyramid scales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effective multi-scale feature learning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Can able to efficiently work with variable size objects of the image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H. Zhao, J. Shi, X. Qi, X. Wang and J. Jia, "</a:t>
            </a:r>
            <a:r>
              <a:rPr lang="de-DE" sz="1200" dirty="0" err="1">
                <a:latin typeface="HSBI Lausanne 300"/>
              </a:rPr>
              <a:t>Pyramid</a:t>
            </a:r>
            <a:r>
              <a:rPr lang="de-DE" sz="1200" dirty="0">
                <a:latin typeface="HSBI Lausanne 300"/>
              </a:rPr>
              <a:t> Scene </a:t>
            </a:r>
            <a:r>
              <a:rPr lang="de-DE" sz="1200" dirty="0" err="1">
                <a:latin typeface="HSBI Lausanne 300"/>
              </a:rPr>
              <a:t>Parsing</a:t>
            </a:r>
            <a:r>
              <a:rPr lang="de-DE" sz="1200" dirty="0">
                <a:latin typeface="HSBI Lausanne 300"/>
              </a:rPr>
              <a:t> Network," 2017 IEEE Conference on Computer Vision and Pattern Recognition (CVPR), Honolulu, HI, USA, 2017, pp. 6230-6239,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10.1109/CVPR.2017.660.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19" y="2633636"/>
            <a:ext cx="5498338" cy="16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4. FPN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Designed for multi-scale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Builds a top-down feature pyramid from deep to shallow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layers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Combines low-resolution semantic-rich features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with high-resolution spatial-rich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segmentation of small, medium, and large objects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de-DE" sz="1200" dirty="0" err="1">
                <a:latin typeface="HSBI Lausanne 300"/>
              </a:rPr>
              <a:t>Wangiyana</a:t>
            </a:r>
            <a:r>
              <a:rPr lang="de-DE" sz="1200" dirty="0">
                <a:latin typeface="HSBI Lausanne 300"/>
              </a:rPr>
              <a:t>, Sandhi &amp; </a:t>
            </a:r>
            <a:r>
              <a:rPr lang="de-DE" sz="1200" dirty="0" err="1">
                <a:latin typeface="HSBI Lausanne 300"/>
              </a:rPr>
              <a:t>Samczynski</a:t>
            </a:r>
            <a:r>
              <a:rPr lang="de-DE" sz="1200" dirty="0">
                <a:latin typeface="HSBI Lausanne 300"/>
              </a:rPr>
              <a:t>, Piotr &amp; </a:t>
            </a:r>
            <a:r>
              <a:rPr lang="de-DE" sz="1200" dirty="0" err="1">
                <a:latin typeface="HSBI Lausanne 300"/>
              </a:rPr>
              <a:t>Gromek</a:t>
            </a:r>
            <a:r>
              <a:rPr lang="de-DE" sz="1200" dirty="0">
                <a:latin typeface="HSBI Lausanne 300"/>
              </a:rPr>
              <a:t>, Artur. (2022). Data Augmentation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Building Footprint Segmentation in SAR Images: An </a:t>
            </a:r>
            <a:r>
              <a:rPr lang="de-DE" sz="1200" dirty="0" err="1">
                <a:latin typeface="HSBI Lausanne 300"/>
              </a:rPr>
              <a:t>Empirical</a:t>
            </a:r>
            <a:r>
              <a:rPr lang="de-DE" sz="1200" dirty="0">
                <a:latin typeface="HSBI Lausanne 300"/>
              </a:rPr>
              <a:t> Study.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. 14. 2012. 10.3390/rs14092012. 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9979" y="2067578"/>
            <a:ext cx="4587853" cy="26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3693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5.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MANet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Focuses on fine-grained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Utilizes</a:t>
            </a:r>
            <a:r>
              <a:rPr lang="de-DE" dirty="0">
                <a:latin typeface="HSBI Lausanne 300"/>
              </a:rPr>
              <a:t> multi-</a:t>
            </a:r>
            <a:r>
              <a:rPr lang="de-DE" dirty="0" err="1">
                <a:latin typeface="HSBI Lausanne 300"/>
              </a:rPr>
              <a:t>scale</a:t>
            </a:r>
            <a:r>
              <a:rPr lang="de-DE" dirty="0">
                <a:latin typeface="HSBI Lausanne 300"/>
              </a:rPr>
              <a:t> feature </a:t>
            </a:r>
            <a:r>
              <a:rPr lang="de-DE" dirty="0" err="1">
                <a:latin typeface="HSBI Lausanne 300"/>
              </a:rPr>
              <a:t>extraction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for</a:t>
            </a:r>
            <a:r>
              <a:rPr lang="de-DE" dirty="0">
                <a:latin typeface="HSBI Lausanne 300"/>
              </a:rPr>
              <a:t> diverse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de-DE" dirty="0">
                <a:latin typeface="HSBI Lausanne 300"/>
              </a:rPr>
              <a:t>    </a:t>
            </a:r>
            <a:r>
              <a:rPr lang="de-DE" dirty="0" err="1">
                <a:latin typeface="HSBI Lausanne 300"/>
              </a:rPr>
              <a:t>object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sizes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Incorporates attention mechanisms to highlight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important regions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boundary details and small object recognition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Suitable for complex and cluttered scenes like satellite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R. Li, S. Zheng, C. Zhang, C. Duan, J. Su, L. Wang, and P. M. Atkinson, “Multiattention Network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of</a:t>
            </a:r>
            <a:r>
              <a:rPr lang="de-DE" sz="1200" dirty="0">
                <a:latin typeface="HSBI Lausanne 300"/>
              </a:rPr>
              <a:t> Fine-Resolution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 Images,” </a:t>
            </a:r>
            <a:r>
              <a:rPr lang="de-DE" sz="1200" i="1" dirty="0">
                <a:latin typeface="HSBI Lausanne 300"/>
              </a:rPr>
              <a:t>IEEE Transactions on Geoscience and Remote </a:t>
            </a:r>
            <a:r>
              <a:rPr lang="de-DE" sz="1200" i="1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, vol. 60, pp. 1–13, 2022,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10.1109/TGRS.2021.3093977.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319805"/>
            <a:ext cx="4628208" cy="34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6.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Segformer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Transformer-based architecture for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Hierarchical</a:t>
            </a:r>
            <a:r>
              <a:rPr lang="de-DE" dirty="0">
                <a:latin typeface="HSBI Lausanne 300"/>
              </a:rPr>
              <a:t> Transformer </a:t>
            </a:r>
            <a:r>
              <a:rPr lang="de-DE" dirty="0" err="1">
                <a:latin typeface="HSBI Lausanne 300"/>
              </a:rPr>
              <a:t>encoder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latin typeface="HSBI Lausanne 300"/>
              </a:rPr>
              <a:t>extract coarse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and fine features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Lightweight MLP decoder: directly fuse these multi-level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 and predict the semantic segmentation mask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strong accuracy–efficiency trade-off for high-resolution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FFN: Feed-forward Network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E. Xie, W. Wang, Z. </a:t>
            </a:r>
            <a:r>
              <a:rPr lang="de-DE" sz="1200" dirty="0" err="1">
                <a:latin typeface="HSBI Lausanne 300"/>
              </a:rPr>
              <a:t>Yu</a:t>
            </a:r>
            <a:r>
              <a:rPr lang="de-DE" sz="1200" dirty="0">
                <a:latin typeface="HSBI Lausanne 300"/>
              </a:rPr>
              <a:t>, A. </a:t>
            </a:r>
            <a:r>
              <a:rPr lang="de-DE" sz="1200" dirty="0" err="1">
                <a:latin typeface="HSBI Lausanne 300"/>
              </a:rPr>
              <a:t>Anandkumar</a:t>
            </a:r>
            <a:r>
              <a:rPr lang="de-DE" sz="1200" dirty="0">
                <a:latin typeface="HSBI Lausanne 300"/>
              </a:rPr>
              <a:t>, J. M. Alvarez, and P. Luo, “</a:t>
            </a:r>
            <a:r>
              <a:rPr lang="de-DE" sz="1200" dirty="0" err="1">
                <a:latin typeface="HSBI Lausanne 300"/>
              </a:rPr>
              <a:t>SegFormer</a:t>
            </a:r>
            <a:r>
              <a:rPr lang="de-DE" sz="1200" dirty="0">
                <a:latin typeface="HSBI Lausanne 300"/>
              </a:rPr>
              <a:t>: Simple and </a:t>
            </a:r>
            <a:r>
              <a:rPr lang="de-DE" sz="1200" dirty="0" err="1">
                <a:latin typeface="HSBI Lausanne 300"/>
              </a:rPr>
              <a:t>Efficient</a:t>
            </a:r>
            <a:r>
              <a:rPr lang="de-DE" sz="1200" dirty="0">
                <a:latin typeface="HSBI Lausanne 300"/>
              </a:rPr>
              <a:t> Design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with</a:t>
            </a:r>
            <a:r>
              <a:rPr lang="de-DE" sz="1200" dirty="0">
                <a:latin typeface="HSBI Lausanne 300"/>
              </a:rPr>
              <a:t> Transformers,” </a:t>
            </a:r>
            <a:r>
              <a:rPr lang="de-DE" sz="1200" i="1" dirty="0" err="1">
                <a:latin typeface="HSBI Lausanne 300"/>
              </a:rPr>
              <a:t>arXiv</a:t>
            </a:r>
            <a:r>
              <a:rPr lang="de-DE" sz="1200" i="1" dirty="0">
                <a:latin typeface="HSBI Lausanne 300"/>
              </a:rPr>
              <a:t> </a:t>
            </a:r>
            <a:r>
              <a:rPr lang="de-DE" sz="1200" i="1" dirty="0" err="1">
                <a:latin typeface="HSBI Lausanne 300"/>
              </a:rPr>
              <a:t>preprint</a:t>
            </a:r>
            <a:r>
              <a:rPr lang="de-DE" sz="1200" i="1" dirty="0">
                <a:latin typeface="HSBI Lausanne 300"/>
              </a:rPr>
              <a:t> arXiv:2105.15203</a:t>
            </a:r>
            <a:r>
              <a:rPr lang="de-DE" sz="1200" dirty="0">
                <a:latin typeface="HSBI Lausanne 300"/>
              </a:rPr>
              <a:t>, 2021. [Online]. </a:t>
            </a:r>
            <a:r>
              <a:rPr lang="de-DE" sz="1200" dirty="0" err="1">
                <a:latin typeface="HSBI Lausanne 300"/>
              </a:rPr>
              <a:t>Available</a:t>
            </a:r>
            <a:r>
              <a:rPr lang="de-DE" sz="1200" dirty="0">
                <a:latin typeface="HSBI Lausanne 300"/>
              </a:rPr>
              <a:t>: </a:t>
            </a:r>
            <a:r>
              <a:rPr lang="de-DE" sz="1200" dirty="0">
                <a:latin typeface="HSBI Lausanne 300"/>
                <a:hlinkClick r:id="rId4"/>
              </a:rPr>
              <a:t>https://arxiv.org/abs/2105.15203</a:t>
            </a:r>
            <a:endParaRPr lang="de-DE" sz="1200" dirty="0"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880194"/>
            <a:ext cx="4783477" cy="24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</a:rPr>
              <a:t>Problem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statement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Manual mapping of landslide areas in post landslide assessment is slow, inconsistent, and risky.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Precise, up-to-date landslide masks are needed for: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Damage assessment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Recovery planning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Updating geohazards maps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system is required to automatically generate post-landslide maps.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Fine-tuning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decided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based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available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hardware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resources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datasets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and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project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timeframe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Approach: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Used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pre-trained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: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by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freezing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weights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(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imagenet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18, Resnet34, Resnet50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Mobilenet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V2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Densenet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161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Efficientnet-b2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Xception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Decoder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part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fine-tuned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Experimental Setup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Hardware: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DA-Cluster: </a:t>
            </a:r>
            <a:r>
              <a:rPr lang="en-US" dirty="0">
                <a:latin typeface="HSBI Lausanne 300"/>
              </a:rPr>
              <a:t>8 CUDA-capable GPUs (NVIDIA Tesla P100, each with 12 GB)</a:t>
            </a:r>
            <a:r>
              <a:rPr lang="de-DE" dirty="0">
                <a:latin typeface="HSBI Lausanne 300"/>
              </a:rPr>
              <a:t> 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Software: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Segmentation Models: </a:t>
            </a:r>
            <a:r>
              <a:rPr lang="de-DE" dirty="0" err="1">
                <a:latin typeface="HSBI Lausanne 300"/>
              </a:rPr>
              <a:t>Pytorch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based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library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to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build</a:t>
            </a:r>
            <a:r>
              <a:rPr lang="de-DE" dirty="0">
                <a:latin typeface="HSBI Lausanne 300"/>
              </a:rPr>
              <a:t> and </a:t>
            </a:r>
            <a:r>
              <a:rPr lang="de-DE" dirty="0" err="1">
                <a:latin typeface="HSBI Lausanne 300"/>
              </a:rPr>
              <a:t>train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segmentatinon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models</a:t>
            </a: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Streamlit</a:t>
            </a:r>
            <a:r>
              <a:rPr lang="de-DE" dirty="0">
                <a:latin typeface="HSBI Lausanne 300"/>
              </a:rPr>
              <a:t>: Python </a:t>
            </a:r>
            <a:r>
              <a:rPr lang="de-DE" dirty="0" err="1">
                <a:latin typeface="HSBI Lausanne 300"/>
              </a:rPr>
              <a:t>library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to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build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interactive</a:t>
            </a:r>
            <a:r>
              <a:rPr lang="de-DE" dirty="0">
                <a:latin typeface="HSBI Lausanne 300"/>
              </a:rPr>
              <a:t> web </a:t>
            </a:r>
            <a:r>
              <a:rPr lang="de-DE" dirty="0" err="1">
                <a:latin typeface="HSBI Lausanne 300"/>
              </a:rPr>
              <a:t>apps</a:t>
            </a:r>
            <a:endParaRPr lang="de-DE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Grafiken, Schrift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F00B7E15-7C12-F884-2410-B033FB832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12" y="4984043"/>
            <a:ext cx="2405743" cy="667942"/>
          </a:xfrm>
          <a:prstGeom prst="rect">
            <a:avLst/>
          </a:prstGeom>
        </p:spPr>
      </p:pic>
      <p:pic>
        <p:nvPicPr>
          <p:cNvPr id="5" name="Grafik 4" descr="Ein Bild, das Screenshot, Schrift, Grafiken, Text enthält.&#10;&#10;KI-generierte Inhalte können fehlerhaft sein.">
            <a:extLst>
              <a:ext uri="{FF2B5EF4-FFF2-40B4-BE49-F238E27FC236}">
                <a16:creationId xmlns:a16="http://schemas.microsoft.com/office/drawing/2014/main" id="{6286FC4C-3517-67B6-6D13-3812161D1C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6" y="4845465"/>
            <a:ext cx="2646549" cy="945099"/>
          </a:xfrm>
          <a:prstGeom prst="rect">
            <a:avLst/>
          </a:prstGeom>
        </p:spPr>
      </p:pic>
      <p:pic>
        <p:nvPicPr>
          <p:cNvPr id="7" name="Grafik 6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866016B0-175E-1FFF-327C-F65D152A9E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62" y="5112362"/>
            <a:ext cx="2464182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39"/>
            <a:ext cx="9971640" cy="4286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Experimental Setup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Hyperparameters: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Batch Size: 8, 32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Learning Rate: 0.001 (Adam optimizer, </a:t>
            </a:r>
            <a:r>
              <a:rPr lang="en-US" dirty="0" err="1">
                <a:effectLst/>
                <a:latin typeface="HSBI Lausanne 300"/>
              </a:rPr>
              <a:t>LRscheduler</a:t>
            </a:r>
            <a:r>
              <a:rPr lang="en-US" dirty="0">
                <a:effectLst/>
                <a:latin typeface="HSBI Lausanne 300"/>
              </a:rPr>
              <a:t>: Cosine Annealing 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Number of Epochs: 300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Loss Function: Focal Loss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Early Stopping to avoid overfitting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Complete code for training, evaluation, and deployment is available in the following GitHub repository: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600" dirty="0">
                <a:latin typeface="HSBI Lausanne 300"/>
              </a:rPr>
              <a:t>https://github.com/surajkarki66/AI-Powered_Landslide_Region_Mapping_using_Semantic_Segmentation</a:t>
            </a:r>
            <a:endParaRPr lang="en-US" sz="1600" dirty="0">
              <a:effectLst/>
              <a:latin typeface="HSBI Lausanne 300"/>
            </a:endParaRPr>
          </a:p>
          <a:p>
            <a:pPr lvl="2">
              <a:lnSpc>
                <a:spcPct val="150000"/>
              </a:lnSpc>
              <a:buSzPct val="110911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48661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Dataset and Per Image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IoU</a:t>
            </a: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MobilenetV2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6" y="2452440"/>
            <a:ext cx="5297494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1" y="2452440"/>
            <a:ext cx="5297494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Precision and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recall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MobilenetV2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7" y="2452440"/>
            <a:ext cx="5297492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54ADDEB7-D1B8-8D3C-6879-1B550F03A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82545"/>
              </p:ext>
            </p:extLst>
          </p:nvPr>
        </p:nvGraphicFramePr>
        <p:xfrm>
          <a:off x="983161" y="1616352"/>
          <a:ext cx="7422776" cy="4755694"/>
        </p:xfrm>
        <a:graphic>
          <a:graphicData uri="http://schemas.openxmlformats.org/drawingml/2006/table">
            <a:tbl>
              <a:tblPr/>
              <a:tblGrid>
                <a:gridCol w="927847">
                  <a:extLst>
                    <a:ext uri="{9D8B030D-6E8A-4147-A177-3AD203B41FA5}">
                      <a16:colId xmlns:a16="http://schemas.microsoft.com/office/drawing/2014/main" val="2608860465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4284235907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204048449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102537578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418420101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566974764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249998204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937713696"/>
                    </a:ext>
                  </a:extLst>
                </a:gridCol>
              </a:tblGrid>
              <a:tr h="220971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Architecture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Backbone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Per-Image </a:t>
                      </a:r>
                      <a:r>
                        <a:rPr lang="de-DE" sz="1000" dirty="0" err="1">
                          <a:latin typeface="HSBI Lausanne 300"/>
                        </a:rPr>
                        <a:t>IoU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Dataset </a:t>
                      </a:r>
                      <a:r>
                        <a:rPr lang="de-DE" sz="1000" dirty="0" err="1">
                          <a:latin typeface="HSBI Lausanne 300"/>
                        </a:rPr>
                        <a:t>IoU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F1 Score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latin typeface="HSBI Lausanne 300"/>
                        </a:rPr>
                        <a:t>Accuracy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Recall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Precision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031047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FPN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0.4419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0.6212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0.6560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88273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0.4321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0.5857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0.6349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0.6214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5184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0.3906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0.3258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0.4915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0.5522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0.6029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16340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0.3960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0.3122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0.4758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0.6098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262009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MANet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0.3784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0.5490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0.6159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0.6037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597739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0.3451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0.3542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0.5231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0.6267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0.5389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238045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0.4232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0.4283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0.5998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0.6796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61402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0.3319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0.3739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0.5443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0.6928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0.5077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632928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PSPNet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0.3855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0.5669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540660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0.3896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0.3717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0.5419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0.5794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741342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0.4074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0.5646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0.5971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0.6370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022233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0.3744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0.3541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0.5230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0.5617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0.5930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278755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DenseNet161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0.3974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0.4205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0.5920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0.6042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0.6663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80818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Segformer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0.4272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0.4132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0.6399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0.6226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90177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0.4305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0.4120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0.5835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0.6817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0.5924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89140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DenseNet161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0.3192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0.9810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0.7495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0.4971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946898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0.4444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0.4258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0.5973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0.9874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0.6996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0.6176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69425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0.3619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0.4028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0.5743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0.7218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0.5338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503964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0.4459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0.3536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0.5225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0.9814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0.6824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104789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r>
                        <a:rPr lang="de-DE" sz="1000" b="1" dirty="0">
                          <a:latin typeface="HSBI Lausanne 300"/>
                        </a:rPr>
                        <a:t>++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0.5733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0.6295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0.6423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724224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Xception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0.3149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0.3505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0.5191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0.9813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0.7496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0.4440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353753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0.4215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0.5654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0.6272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0.6445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79491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0.3659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0.5888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0.7141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0.5721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915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2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2000" spc="12" dirty="0">
                <a:solidFill>
                  <a:schemeClr val="dk1"/>
                </a:solidFill>
                <a:latin typeface="HSBI Lausanne 300"/>
              </a:rPr>
              <a:t>Best Performing Models (Top-2) on Landslide4Sense Dataset</a:t>
            </a:r>
            <a:endParaRPr lang="de-DE" sz="2000" b="0" strike="noStrike" spc="12" dirty="0">
              <a:solidFill>
                <a:schemeClr val="dk1"/>
              </a:solidFill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D5A15B6-5A8D-D5EE-90B1-BA4C8F795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94133"/>
              </p:ext>
            </p:extLst>
          </p:nvPr>
        </p:nvGraphicFramePr>
        <p:xfrm>
          <a:off x="983160" y="2494301"/>
          <a:ext cx="9971640" cy="86868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4274062510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97970095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50088316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913383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337366716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60908883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37949935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4056525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7087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>
                          <a:latin typeface="HSBI Lausanne 300"/>
                        </a:rPr>
                        <a:t>MobileNetV2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0.4444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0.4258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0.5973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0.6996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0.6176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258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>
                          <a:latin typeface="HSBI Lausanne 300"/>
                        </a:rPr>
                        <a:t>Xception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0.4459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0.3536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0.5225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>
                          <a:latin typeface="HSBI Lausanne 300"/>
                        </a:rPr>
                        <a:t>0.6824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0.5856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105346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94357208-6027-D770-3D46-809938A6BDBA}"/>
              </a:ext>
            </a:extLst>
          </p:cNvPr>
          <p:cNvSpPr txBox="1"/>
          <p:nvPr/>
        </p:nvSpPr>
        <p:spPr>
          <a:xfrm>
            <a:off x="881743" y="3547771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spc="12" dirty="0">
                <a:solidFill>
                  <a:schemeClr val="dk1"/>
                </a:solidFill>
                <a:latin typeface="HSBI Lausanne 300"/>
              </a:rPr>
              <a:t>10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Fold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Cross Validation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Result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049DB06-FD37-2FEF-050A-E2E2B647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03516"/>
              </p:ext>
            </p:extLst>
          </p:nvPr>
        </p:nvGraphicFramePr>
        <p:xfrm>
          <a:off x="983159" y="4166002"/>
          <a:ext cx="9971640" cy="57912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31009504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43001883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85610298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394183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20355260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9144964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218799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4648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7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dirty="0">
                          <a:latin typeface="HSBI Lausanne 300"/>
                        </a:rPr>
                        <a:t>MobileNetV2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0.5898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0.5580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0.7208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0.9880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0.7248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0.7870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9792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5926C94-D78F-A64A-B974-0549988CEB4D}"/>
              </a:ext>
            </a:extLst>
          </p:cNvPr>
          <p:cNvSpPr txBox="1"/>
          <p:nvPr/>
        </p:nvSpPr>
        <p:spPr>
          <a:xfrm>
            <a:off x="983159" y="5043289"/>
            <a:ext cx="9971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Due to large number of experiments; detailed results available at the link below.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https://drive.google.com/drive/folders/1kx3PE8OjQAdeSY55L-80fjDuaGewYr5C?usp=sharing</a:t>
            </a:r>
          </a:p>
        </p:txBody>
      </p:sp>
    </p:spTree>
    <p:extLst>
      <p:ext uri="{BB962C8B-B14F-4D97-AF65-F5344CB8AC3E}">
        <p14:creationId xmlns:p14="http://schemas.microsoft.com/office/powerpoint/2010/main" val="42648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Sample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predictions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buSzPct val="110911"/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64F2A2B1-AFBA-4117-33B0-D7D742DA6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0" y="1691280"/>
            <a:ext cx="10186307" cy="45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Dataset and Per Image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IoU</a:t>
            </a: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++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ResNet50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06" y="2452440"/>
            <a:ext cx="5297494" cy="31527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1" y="2452440"/>
            <a:ext cx="5297494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Precision and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recall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++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ResNet50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6" y="2452440"/>
            <a:ext cx="5297494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objective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develop a deep learning model for precise landslide mapping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obtain high performance in segmenting landslide regions from satellite and UAV imagery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enable real-time monitoring and support disaster management efforts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65EB6886-6182-7076-AA9B-5703103B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91" y="3091412"/>
            <a:ext cx="4968904" cy="25712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7A5849E-7789-CFC5-DCAE-BAABA5E2760B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Figure Source: Zhao et al. (2023), </a:t>
            </a:r>
            <a:r>
              <a:rPr lang="en-US" sz="1300" i="1" dirty="0">
                <a:latin typeface="HSBI Lausanne 300"/>
              </a:rPr>
              <a:t>A global dataset of landslide inventories compiled from satellite imagery</a:t>
            </a:r>
            <a:r>
              <a:rPr lang="en-US" sz="1300" dirty="0">
                <a:latin typeface="HSBI Lausanne 300"/>
              </a:rPr>
              <a:t>. Scientific Data. https://doi.org/10.1038/s41597-023-02847-z</a:t>
            </a:r>
            <a:endParaRPr lang="de-DE" sz="1300" dirty="0">
              <a:latin typeface="HSBI Lausanne 30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ED49F-FF3C-4455-AAF1-198B9E7025F7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4304DC5-D056-6868-6954-FC7853F4B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1276"/>
              </p:ext>
            </p:extLst>
          </p:nvPr>
        </p:nvGraphicFramePr>
        <p:xfrm>
          <a:off x="974534" y="1701826"/>
          <a:ext cx="8109080" cy="4589990"/>
        </p:xfrm>
        <a:graphic>
          <a:graphicData uri="http://schemas.openxmlformats.org/drawingml/2006/table">
            <a:tbl>
              <a:tblPr/>
              <a:tblGrid>
                <a:gridCol w="1013635">
                  <a:extLst>
                    <a:ext uri="{9D8B030D-6E8A-4147-A177-3AD203B41FA5}">
                      <a16:colId xmlns:a16="http://schemas.microsoft.com/office/drawing/2014/main" val="3762352685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829063509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498131023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203173269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4018611996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2855974781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716611066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231389137"/>
                    </a:ext>
                  </a:extLst>
                </a:gridCol>
              </a:tblGrid>
              <a:tr h="182781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Architecture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Backbone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Per-image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Dataset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F1 Score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HSBI Lausanne 300"/>
                        </a:rPr>
                        <a:t>Accuracy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Recall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Precision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50207127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FPN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MobileNet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0.7986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0.9181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0.9573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0.8606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0.9643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728239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0.9002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0.9617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0.9805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0.9931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0.9386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412473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0.8895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0.9589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0.9237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999761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0.9720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28866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MANet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0.8171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0.8359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151066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0.8628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0.9491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0.9739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0.8930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782950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0.6976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0.9374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0.6456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0.8652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68400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0.9597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0.9820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867914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PSPNet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0.7487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0.8811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0.9368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0.9769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0.8499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966540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0.8230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0.9310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0.9643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0.8583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0.9763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5839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0.8105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0.9596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0.8645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0.9660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73484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0.7600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0.8916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0.9427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0.9163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02639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Segformer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0.7387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0.9463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0.9806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0.7845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0.9671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199745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0.9613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0.9803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12395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ResNet34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0.9140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0.9937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0.9372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0.9893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17197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0.7020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0.9412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0.7085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968823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UNet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DenseNet161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0.8661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0.9485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0.9736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0.9903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0.9132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120997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0.8178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0.9624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0.8725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0.9707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80642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0.9346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0.9732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0.9864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0.9951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0.9578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0.9888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45649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0.9735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0.9468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002329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UNet++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0.8592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0.9454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0.9719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0.9897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0.9816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958790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0.9266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0.9619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0.9777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538497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ResNet18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0.9787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0.9298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87109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0.9519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0.9816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0.9907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0.9966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0.9676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0.9919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5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Best Performing Models (Top-2) on CAS </a:t>
            </a:r>
            <a:r>
              <a:rPr lang="de-DE" sz="1900" spc="12" dirty="0" err="1">
                <a:solidFill>
                  <a:schemeClr val="dk1"/>
                </a:solidFill>
                <a:latin typeface="HSBI Lausanne 300"/>
              </a:rPr>
              <a:t>Landslide</a:t>
            </a: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 Dataset (UAV Version)</a:t>
            </a: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29400ED-D343-867B-C5ED-0EF5DF6FD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84248"/>
              </p:ext>
            </p:extLst>
          </p:nvPr>
        </p:nvGraphicFramePr>
        <p:xfrm>
          <a:off x="983160" y="2433053"/>
          <a:ext cx="9971640" cy="86868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16291666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606771555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647208648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1855212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18112117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006959476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36490505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840826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Per-image </a:t>
                      </a:r>
                      <a:r>
                        <a:rPr lang="de-DE" sz="1300" b="0" dirty="0" err="1">
                          <a:latin typeface="HSBI Lausanne 300"/>
                        </a:rPr>
                        <a:t>IoU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Dataset IoU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err="1">
                          <a:latin typeface="HSBI Lausanne 300"/>
                        </a:rPr>
                        <a:t>Accuracy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16702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r>
                        <a:rPr lang="de-DE" sz="1300" b="0" dirty="0">
                          <a:latin typeface="HSBI Lausanne 300"/>
                        </a:rPr>
                        <a:t>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ResNet50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0.9519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0.9816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0.9676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029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0.9346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0.9732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0.9864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0.9951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0.9578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0.9888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6492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460C259-D18E-04AE-9249-0584FC731444}"/>
              </a:ext>
            </a:extLst>
          </p:cNvPr>
          <p:cNvSpPr txBox="1"/>
          <p:nvPr/>
        </p:nvSpPr>
        <p:spPr>
          <a:xfrm>
            <a:off x="906960" y="359304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spc="12" dirty="0">
                <a:solidFill>
                  <a:schemeClr val="dk1"/>
                </a:solidFill>
                <a:latin typeface="HSBI Lausanne 300"/>
              </a:rPr>
              <a:t>5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Fold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Cross Validation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Result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DE32EBD-2943-4725-73B6-25C58F8A4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91882"/>
              </p:ext>
            </p:extLst>
          </p:nvPr>
        </p:nvGraphicFramePr>
        <p:xfrm>
          <a:off x="983160" y="4228114"/>
          <a:ext cx="9971640" cy="57912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31009504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43001883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85610298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394183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20355260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9144964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218799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4648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7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r>
                        <a:rPr lang="de-DE" sz="1300" b="0" dirty="0">
                          <a:latin typeface="HSBI Lausanne 300"/>
                        </a:rPr>
                        <a:t>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ResNet50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0.9456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0.9786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0.9893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0.9962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0.9654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9792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01C7C01-63F3-106B-DFB7-5B67A8393916}"/>
              </a:ext>
            </a:extLst>
          </p:cNvPr>
          <p:cNvSpPr txBox="1"/>
          <p:nvPr/>
        </p:nvSpPr>
        <p:spPr>
          <a:xfrm>
            <a:off x="983159" y="5043289"/>
            <a:ext cx="9971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Due to large number of experiments; detailed results available at the link below.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https://drive.google.com/drive/folders/14RgcVSGZQITB6Kr225ZBBL_kVOwUb_L7?usp=sharing</a:t>
            </a:r>
          </a:p>
        </p:txBody>
      </p:sp>
    </p:spTree>
    <p:extLst>
      <p:ext uri="{BB962C8B-B14F-4D97-AF65-F5344CB8AC3E}">
        <p14:creationId xmlns:p14="http://schemas.microsoft.com/office/powerpoint/2010/main" val="13401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Sample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predictions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Gitter enthält.&#10;&#10;KI-generierte Inhalte können fehlerhaft sein.">
            <a:extLst>
              <a:ext uri="{FF2B5EF4-FFF2-40B4-BE49-F238E27FC236}">
                <a16:creationId xmlns:a16="http://schemas.microsoft.com/office/drawing/2014/main" id="{A52B0C94-C170-9284-7723-9DBB0766D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1" y="1735560"/>
            <a:ext cx="9971640" cy="44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Dataset and Per Image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IoU</a:t>
            </a: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DenseNet161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6" y="2452440"/>
            <a:ext cx="5297494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Precision and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recall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DenseNet161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7" y="2452440"/>
            <a:ext cx="5297492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41B1F98-F00B-D2B4-1706-4F18896F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79243"/>
              </p:ext>
            </p:extLst>
          </p:nvPr>
        </p:nvGraphicFramePr>
        <p:xfrm>
          <a:off x="983159" y="1872343"/>
          <a:ext cx="9020816" cy="4457215"/>
        </p:xfrm>
        <a:graphic>
          <a:graphicData uri="http://schemas.openxmlformats.org/drawingml/2006/table">
            <a:tbl>
              <a:tblPr/>
              <a:tblGrid>
                <a:gridCol w="1127602">
                  <a:extLst>
                    <a:ext uri="{9D8B030D-6E8A-4147-A177-3AD203B41FA5}">
                      <a16:colId xmlns:a16="http://schemas.microsoft.com/office/drawing/2014/main" val="578826700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2696846845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3192665598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4222227271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3256808043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483027440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91877293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3524995261"/>
                    </a:ext>
                  </a:extLst>
                </a:gridCol>
              </a:tblGrid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Architecture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Backbone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Per-Image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Dataset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F1 Score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HSBI Lausanne 300"/>
                        </a:rPr>
                        <a:t>Accuracy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Recall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Precision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5182597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FPN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0.6485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0.7968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0.8869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0.9813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0.7609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0.8892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68250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0.7858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0.9253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0.9889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0.8618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0.9293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7645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0.8004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0.9486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0.9915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0.8699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0.9511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77987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0.8366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0.9065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0.8801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31076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MANet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0.8108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0.8830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0.9379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0.8619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76532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0.7721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0.8645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0.9892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0.8554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0.9259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99809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0.7233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0.8412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0.9138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0.8046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858371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0.7958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0.8781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0.9351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0.8542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0.9495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68422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PSPNet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0.7234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0.8395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0.9776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0.6455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0.9008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653961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0.6757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0.8065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0.6553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0.8060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58146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0.6999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0.8291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0.7697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0.9194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33345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0.5555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0.6711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0.8032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0.9657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0.8729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0.7011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39764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DenseNet161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0.6887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0.8285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0.9062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0.7802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0.9077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31110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Segformer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0.7326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0.8446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0.8119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0.9186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53365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0.4301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0.5907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0.7427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0.9695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0.4316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8130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ResNet34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0.8074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0.9489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0.9916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0.8607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0.9562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518642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DenseNet161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0.8669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0.9305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0.9640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0.9944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0.9121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0.9704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01586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0.7541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0.8516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0.9199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0.9883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0.8159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0.9410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68811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0.8306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0.9462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0.8894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0.9549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12216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0.8172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0.9425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0.9915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0.8793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0.9530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36430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r>
                        <a:rPr lang="de-DE" sz="1000" b="1" dirty="0">
                          <a:latin typeface="HSBI Lausanne 300"/>
                        </a:rPr>
                        <a:t>++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0.7212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0.8229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0.8113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0.8957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750293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ResNet34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0.8640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0.9267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0.9620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0.9941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0.8953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0.9780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10980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0.8574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0.9131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0.9546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0.9933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0.9086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83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1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Best Performing Models (Top-2) on CAS </a:t>
            </a:r>
            <a:r>
              <a:rPr lang="de-DE" sz="1900" spc="12" dirty="0" err="1">
                <a:solidFill>
                  <a:schemeClr val="dk1"/>
                </a:solidFill>
                <a:latin typeface="HSBI Lausanne 300"/>
              </a:rPr>
              <a:t>Landslide</a:t>
            </a: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 Dataset (</a:t>
            </a:r>
            <a:r>
              <a:rPr lang="de-DE" sz="1900" spc="12" dirty="0" err="1">
                <a:solidFill>
                  <a:schemeClr val="dk1"/>
                </a:solidFill>
                <a:latin typeface="HSBI Lausanne 300"/>
              </a:rPr>
              <a:t>Satellite</a:t>
            </a: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 Version) </a:t>
            </a: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395DF7D-4D81-4267-E09A-EC8827439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97018"/>
              </p:ext>
            </p:extLst>
          </p:nvPr>
        </p:nvGraphicFramePr>
        <p:xfrm>
          <a:off x="983158" y="2451172"/>
          <a:ext cx="9971640" cy="86868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453523489"/>
                    </a:ext>
                  </a:extLst>
                </a:gridCol>
                <a:gridCol w="1350980">
                  <a:extLst>
                    <a:ext uri="{9D8B030D-6E8A-4147-A177-3AD203B41FA5}">
                      <a16:colId xmlns:a16="http://schemas.microsoft.com/office/drawing/2014/main" val="1928042598"/>
                    </a:ext>
                  </a:extLst>
                </a:gridCol>
                <a:gridCol w="1552189">
                  <a:extLst>
                    <a:ext uri="{9D8B030D-6E8A-4147-A177-3AD203B41FA5}">
                      <a16:colId xmlns:a16="http://schemas.microsoft.com/office/drawing/2014/main" val="558063842"/>
                    </a:ext>
                  </a:extLst>
                </a:gridCol>
                <a:gridCol w="995596">
                  <a:extLst>
                    <a:ext uri="{9D8B030D-6E8A-4147-A177-3AD203B41FA5}">
                      <a16:colId xmlns:a16="http://schemas.microsoft.com/office/drawing/2014/main" val="3411554739"/>
                    </a:ext>
                  </a:extLst>
                </a:gridCol>
                <a:gridCol w="1087055">
                  <a:extLst>
                    <a:ext uri="{9D8B030D-6E8A-4147-A177-3AD203B41FA5}">
                      <a16:colId xmlns:a16="http://schemas.microsoft.com/office/drawing/2014/main" val="3875711320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4203739028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85165165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06864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Per-Image </a:t>
                      </a:r>
                      <a:r>
                        <a:rPr lang="de-DE" sz="1300" b="0" dirty="0" err="1">
                          <a:latin typeface="HSBI Lausanne 300"/>
                        </a:rPr>
                        <a:t>IoU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Dataset </a:t>
                      </a:r>
                      <a:r>
                        <a:rPr lang="de-DE" sz="1300" b="0" dirty="0" err="1">
                          <a:latin typeface="HSBI Lausanne 300"/>
                        </a:rPr>
                        <a:t>IoU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err="1">
                          <a:latin typeface="HSBI Lausanne 300"/>
                        </a:rPr>
                        <a:t>Accuracy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040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dirty="0">
                          <a:latin typeface="HSBI Lausanne 300"/>
                        </a:rPr>
                        <a:t>DenseNet161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0.8669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0.9305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0.9640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0.9944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0.9121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0.9704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7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>
                          <a:latin typeface="HSBI Lausanne 300"/>
                        </a:rPr>
                        <a:t>UNet++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>
                          <a:latin typeface="HSBI Lausanne 300"/>
                        </a:rPr>
                        <a:t>ResNet34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0.8640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0.9267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0.9620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0.8953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0.9780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047725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278E3B86-473D-71C1-8ED5-6795CF3C8E6E}"/>
              </a:ext>
            </a:extLst>
          </p:cNvPr>
          <p:cNvSpPr txBox="1"/>
          <p:nvPr/>
        </p:nvSpPr>
        <p:spPr>
          <a:xfrm>
            <a:off x="906960" y="359304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spc="12" dirty="0">
                <a:solidFill>
                  <a:schemeClr val="dk1"/>
                </a:solidFill>
                <a:latin typeface="HSBI Lausanne 300"/>
              </a:rPr>
              <a:t>5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Fold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Cross Validation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Result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C5DD347-CC8F-ED11-B8A5-E8EE12AF9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84952"/>
              </p:ext>
            </p:extLst>
          </p:nvPr>
        </p:nvGraphicFramePr>
        <p:xfrm>
          <a:off x="983160" y="4228114"/>
          <a:ext cx="9971640" cy="57912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31009504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43001883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85610298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394183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20355260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9144964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218799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4648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7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r>
                        <a:rPr lang="de-DE" sz="1300" b="0" dirty="0">
                          <a:latin typeface="HSBI Lausanne 300"/>
                        </a:rPr>
                        <a:t>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ResNet50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0.848454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0.925360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0.960543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0.994151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>
                          <a:latin typeface="HSBI Lausanne 300"/>
                        </a:rPr>
                        <a:t>0.898619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0.968419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9792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5BB2466-C0F7-53C2-8288-4D0E252282F5}"/>
              </a:ext>
            </a:extLst>
          </p:cNvPr>
          <p:cNvSpPr txBox="1"/>
          <p:nvPr/>
        </p:nvSpPr>
        <p:spPr>
          <a:xfrm>
            <a:off x="983159" y="5043289"/>
            <a:ext cx="9971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Due to large number of experiments; detailed results available at the link below.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https://drive.google.com/drive/folders/18iRsnAT7VtB0DBpdMv1XW5m5eAI67ml3?usp=sharing</a:t>
            </a:r>
          </a:p>
        </p:txBody>
      </p:sp>
    </p:spTree>
    <p:extLst>
      <p:ext uri="{BB962C8B-B14F-4D97-AF65-F5344CB8AC3E}">
        <p14:creationId xmlns:p14="http://schemas.microsoft.com/office/powerpoint/2010/main" val="21326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Sample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predictions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2B0C94-C170-9284-7723-9DBB0766D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61" y="1746446"/>
            <a:ext cx="9971640" cy="44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0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Deployment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05B534AB-D652-89B7-366C-5ABEAFF06D07}"/>
              </a:ext>
            </a:extLst>
          </p:cNvPr>
          <p:cNvSpPr/>
          <p:nvPr/>
        </p:nvSpPr>
        <p:spPr>
          <a:xfrm>
            <a:off x="983160" y="1844640"/>
            <a:ext cx="9971640" cy="16405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After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evaluation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exported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in ONNX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format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trike="noStrike" spc="12" dirty="0" err="1">
                <a:solidFill>
                  <a:schemeClr val="dk1"/>
                </a:solidFill>
                <a:latin typeface="HSBI Lausanne 300"/>
              </a:rPr>
              <a:t>S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ince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separate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training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in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three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different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datasets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three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was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exported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The exported ONNX models are integrated into a </a:t>
            </a:r>
            <a:r>
              <a:rPr lang="en-US" dirty="0" err="1">
                <a:latin typeface="HSBI Lausanne 300"/>
              </a:rPr>
              <a:t>Streamlit</a:t>
            </a:r>
            <a:r>
              <a:rPr lang="en-US" dirty="0">
                <a:latin typeface="HSBI Lausanne 300"/>
              </a:rPr>
              <a:t> application.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921FB1-E3C2-D566-3606-31C08B7CF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26" y="3678899"/>
            <a:ext cx="5438760" cy="23381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CA46F7-3831-E31F-8637-4041EEAC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811" y="3709079"/>
            <a:ext cx="5519037" cy="23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10229126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Model Performance Analysis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High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on CAS Landslide datasets (UAV: 95.19%, Satellite: 86.69%) due to high-resolution imagery and consistent annotations, surpassing benchmarks like </a:t>
            </a:r>
            <a:r>
              <a:rPr lang="en-US" dirty="0" err="1">
                <a:latin typeface="HSBI Lausanne 300"/>
              </a:rPr>
              <a:t>Bijie</a:t>
            </a:r>
            <a:r>
              <a:rPr lang="en-US" dirty="0">
                <a:latin typeface="HSBI Lausanne 300"/>
              </a:rPr>
              <a:t> (88.10%).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Lower performance on Landslide4Sense (44.44% vs. 76.07% SOTA) due to multi-spectral complexity, class imbalance, and small patch size.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 err="1">
                <a:latin typeface="HSBI Lausanne 300"/>
              </a:rPr>
              <a:t>Streamlit</a:t>
            </a:r>
            <a:r>
              <a:rPr lang="en-US" dirty="0">
                <a:latin typeface="HSBI Lausanne 300"/>
              </a:rPr>
              <a:t> application performing </a:t>
            </a:r>
            <a:r>
              <a:rPr lang="de-DE" dirty="0" err="1">
                <a:effectLst/>
                <a:latin typeface="HSBI Lausanne 300"/>
              </a:rPr>
              <a:t>inference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efficiently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for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segmentation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en-US" dirty="0">
                <a:effectLst/>
                <a:latin typeface="HSBI Lausanne 300"/>
              </a:rPr>
              <a:t>on Landslide4Sense and CAS Landslide datasets.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16000" lvl="1" defTabSz="914400">
              <a:lnSpc>
                <a:spcPct val="15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8211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Landslide Detection and Segmentation using Remote Sensing Images and Deep Neural Network </a:t>
            </a:r>
            <a:r>
              <a:rPr lang="en-US" sz="1800" b="0" strike="noStrike" spc="-1" baseline="30000" dirty="0">
                <a:solidFill>
                  <a:srgbClr val="000000"/>
                </a:solidFill>
                <a:latin typeface="HSBI Lausanne 300"/>
              </a:rPr>
              <a:t>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Landslide4Sense (128x128 pixels;14 channels)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Enhanced U-net structure with residual-convolutional layers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Custom multi-head attention layer (Pro-</a:t>
            </a:r>
            <a:r>
              <a:rPr lang="en-US" dirty="0" err="1">
                <a:latin typeface="HSBI Lausanne 300"/>
              </a:rPr>
              <a:t>Att</a:t>
            </a:r>
            <a:r>
              <a:rPr lang="en-US" dirty="0">
                <a:latin typeface="HSBI Lausanne 300"/>
              </a:rPr>
              <a:t>) to focus on landslide regions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Multi-resolution segmentation outputs: at 64×64, 128×128, and 256×256 (ensembled)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Generate 12 additional bands to improve input data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Combined focal loss and </a:t>
            </a:r>
            <a:r>
              <a:rPr lang="en-US" dirty="0" err="1">
                <a:latin typeface="HSBI Lausanne 300"/>
              </a:rPr>
              <a:t>IoU</a:t>
            </a:r>
            <a:r>
              <a:rPr lang="en-US" dirty="0">
                <a:latin typeface="HSBI Lausanne 300"/>
              </a:rPr>
              <a:t> loss as loss function (handle class imbalance)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76.07 and </a:t>
            </a:r>
            <a:r>
              <a:rPr lang="de-DE" sz="1800" b="0" i="0" u="none" strike="noStrike" baseline="0" dirty="0">
                <a:latin typeface="NimbusRomNo9L-Regu"/>
              </a:rPr>
              <a:t>F1-score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84.07</a:t>
            </a:r>
            <a:r>
              <a:rPr lang="en-US" dirty="0">
                <a:latin typeface="HSBI Lausanne 300"/>
              </a:rPr>
              <a:t>, surpassing the baseline.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2. C. Le, L. Pham, J. Lampert, M. Schlögl, and A. Schindler, “</a:t>
            </a:r>
            <a:r>
              <a:rPr lang="de-DE" sz="1200" dirty="0" err="1">
                <a:latin typeface="HSBI Lausanne 300"/>
              </a:rPr>
              <a:t>Landslide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detection</a:t>
            </a:r>
            <a:r>
              <a:rPr lang="de-DE" sz="1200" dirty="0">
                <a:latin typeface="HSBI Lausanne 300"/>
              </a:rPr>
              <a:t> and </a:t>
            </a:r>
            <a:r>
              <a:rPr lang="de-DE" sz="1200" dirty="0" err="1">
                <a:latin typeface="HSBI Lausanne 300"/>
              </a:rPr>
              <a:t>segmentation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using</a:t>
            </a:r>
            <a:r>
              <a:rPr lang="de-DE" sz="1200" dirty="0">
                <a:latin typeface="HSBI Lausanne 300"/>
              </a:rPr>
              <a:t>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images</a:t>
            </a:r>
            <a:r>
              <a:rPr lang="de-DE" sz="1200" dirty="0">
                <a:latin typeface="HSBI Lausanne 300"/>
              </a:rPr>
              <a:t> and </a:t>
            </a:r>
            <a:r>
              <a:rPr lang="de-DE" sz="1200" dirty="0" err="1">
                <a:latin typeface="HSBI Lausanne 300"/>
              </a:rPr>
              <a:t>deep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neural</a:t>
            </a:r>
            <a:r>
              <a:rPr lang="de-DE" sz="1200" dirty="0">
                <a:latin typeface="HSBI Lausanne 300"/>
              </a:rPr>
              <a:t> network,” </a:t>
            </a:r>
            <a:r>
              <a:rPr lang="de-DE" sz="1200" i="1" dirty="0" err="1">
                <a:latin typeface="HSBI Lausanne 300"/>
              </a:rPr>
              <a:t>arXiv</a:t>
            </a:r>
            <a:r>
              <a:rPr lang="de-DE" sz="1200" i="1" dirty="0">
                <a:latin typeface="HSBI Lausanne 300"/>
              </a:rPr>
              <a:t> </a:t>
            </a:r>
            <a:r>
              <a:rPr lang="de-DE" sz="1200" i="1" dirty="0" err="1">
                <a:latin typeface="HSBI Lausanne 300"/>
              </a:rPr>
              <a:t>preprint</a:t>
            </a:r>
            <a:r>
              <a:rPr lang="de-DE" sz="1200" i="1" dirty="0">
                <a:latin typeface="HSBI Lausanne 300"/>
              </a:rPr>
              <a:t> arXiv:2312.16717</a:t>
            </a:r>
            <a:r>
              <a:rPr lang="de-DE" sz="1200" dirty="0">
                <a:latin typeface="HSBI Lausanne 300"/>
              </a:rPr>
              <a:t>, 2023. [Online]. </a:t>
            </a:r>
            <a:r>
              <a:rPr lang="de-DE" sz="1200" dirty="0" err="1">
                <a:latin typeface="HSBI Lausanne 300"/>
              </a:rPr>
              <a:t>Available</a:t>
            </a:r>
            <a:r>
              <a:rPr lang="de-DE" sz="1200" dirty="0">
                <a:latin typeface="HSBI Lausanne 300"/>
              </a:rPr>
              <a:t>: </a:t>
            </a:r>
            <a:r>
              <a:rPr lang="de-DE" sz="1200" dirty="0">
                <a:latin typeface="HSBI Lausanne 300"/>
                <a:hlinkClick r:id="rId4"/>
              </a:rPr>
              <a:t>https://arxiv.org/abs/2312.16717</a:t>
            </a:r>
            <a:endParaRPr lang="de-DE" sz="12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50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10229126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12" dirty="0">
                <a:solidFill>
                  <a:schemeClr val="dk1"/>
                </a:solidFill>
                <a:latin typeface="HSBI Lausanne 300"/>
              </a:rPr>
              <a:t>Limitations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Uneven data distribution and fixed pre-trained encoders reduce adaptability, causing lower performance.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High-resolution CAS Landslide dataset caused GPU resource constraints, limiting training from scratch and further experiments.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Because of large model size latency is little bit high on CPU.</a:t>
            </a:r>
          </a:p>
          <a:p>
            <a:pPr lvl="1">
              <a:lnSpc>
                <a:spcPct val="150000"/>
              </a:lnSpc>
              <a:buSzPct val="110911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16000" lvl="1" defTabSz="914400">
              <a:lnSpc>
                <a:spcPct val="15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15937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51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Achieved up to 95.19% 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mIoU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on UAV 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data;enabled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precise post-disaster mapping.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Als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o, done experiments with multi-sensor datasets.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Deployed best performing model 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via 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Streamlit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app.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Demonstrated potential for real-monitoring.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52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35437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Future Directions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Combining the CAS Landslide(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UAV+Satellite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) datasets to train and experiments with one ultimate landslide segmentation model.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For Landslide4Sense data,  research on possible way to increase dataset, and training with different combination of loss function.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Perform model compression techniques(like quantization, distillation)  to improve latency.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9287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12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53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Grafik 57"/>
          <p:cNvPicPr/>
          <p:nvPr/>
        </p:nvPicPr>
        <p:blipFill>
          <a:blip r:embed="rId3"/>
          <a:stretch/>
        </p:blipFill>
        <p:spPr>
          <a:xfrm>
            <a:off x="1846800" y="1117800"/>
            <a:ext cx="8055000" cy="45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54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4084560" y="1062000"/>
            <a:ext cx="3971520" cy="47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787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i="0" u="none" strike="noStrike" baseline="0" dirty="0" err="1">
                <a:latin typeface="HSBI Lausanne 300"/>
              </a:rPr>
              <a:t>LandslideSegNet</a:t>
            </a:r>
            <a:r>
              <a:rPr lang="de-DE" i="0" u="none" strike="noStrike" baseline="0" dirty="0">
                <a:latin typeface="HSBI Lausanne 300"/>
              </a:rPr>
              <a:t>: an </a:t>
            </a:r>
            <a:r>
              <a:rPr lang="de-DE" i="0" u="none" strike="noStrike" baseline="0" dirty="0" err="1">
                <a:latin typeface="HSBI Lausanne 300"/>
              </a:rPr>
              <a:t>effective</a:t>
            </a:r>
            <a:r>
              <a:rPr lang="de-DE" i="0" u="none" strike="noStrike" baseline="0" dirty="0">
                <a:latin typeface="HSBI Lausanne 300"/>
              </a:rPr>
              <a:t> </a:t>
            </a:r>
            <a:r>
              <a:rPr lang="de-DE" i="0" u="none" strike="noStrike" baseline="0" dirty="0" err="1">
                <a:latin typeface="HSBI Lausanne 300"/>
              </a:rPr>
              <a:t>deep</a:t>
            </a:r>
            <a:r>
              <a:rPr lang="de-DE" i="0" u="none" strike="noStrike" baseline="0" dirty="0">
                <a:latin typeface="HSBI Lausanne 300"/>
              </a:rPr>
              <a:t> </a:t>
            </a:r>
            <a:r>
              <a:rPr lang="de-DE" i="0" u="none" strike="noStrike" baseline="0" dirty="0" err="1">
                <a:latin typeface="HSBI Lausanne 300"/>
              </a:rPr>
              <a:t>learning</a:t>
            </a:r>
            <a:r>
              <a:rPr lang="de-DE" i="0" u="none" strike="noStrike" baseline="0" dirty="0">
                <a:latin typeface="HSBI Lausanne 300"/>
              </a:rPr>
              <a:t> network </a:t>
            </a:r>
            <a:r>
              <a:rPr lang="de-DE" i="0" u="none" strike="noStrike" baseline="0" dirty="0" err="1">
                <a:latin typeface="HSBI Lausanne 300"/>
              </a:rPr>
              <a:t>for</a:t>
            </a:r>
            <a:r>
              <a:rPr lang="de-DE" i="0" u="none" strike="noStrike" baseline="0" dirty="0">
                <a:latin typeface="HSBI Lausanne 300"/>
              </a:rPr>
              <a:t> </a:t>
            </a:r>
            <a:r>
              <a:rPr lang="de-DE" i="0" u="none" strike="noStrike" baseline="0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</a:t>
            </a:r>
            <a:r>
              <a:rPr lang="en-US" i="0" u="none" strike="noStrike" baseline="0" dirty="0">
                <a:latin typeface="HSBI Lausanne 300"/>
              </a:rPr>
              <a:t>segmentation using remote sensing imagery </a:t>
            </a:r>
            <a:r>
              <a:rPr lang="en-US" i="0" u="none" spc="-1" baseline="30000" dirty="0">
                <a:solidFill>
                  <a:srgbClr val="000000"/>
                </a:solidFill>
                <a:latin typeface="HSBI Lausanne 300"/>
              </a:rPr>
              <a:t>3</a:t>
            </a:r>
            <a:endParaRPr lang="en-US" b="1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Landslide4Sense Modified (</a:t>
            </a:r>
            <a:r>
              <a:rPr lang="de-DE" sz="1800" b="0" i="0" u="none" strike="noStrike" baseline="0" dirty="0">
                <a:latin typeface="STIX-Regular"/>
              </a:rPr>
              <a:t>256x256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;3 channels)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Proposed </a:t>
            </a:r>
            <a:r>
              <a:rPr lang="de-DE" sz="1800" b="0" i="0" u="none" strike="noStrike" baseline="0" dirty="0" err="1">
                <a:latin typeface="HSBI Lausanne 300"/>
              </a:rPr>
              <a:t>LandslideSegNet</a:t>
            </a:r>
            <a:r>
              <a:rPr lang="de-DE" dirty="0">
                <a:latin typeface="HSBI Lausanne 300"/>
              </a:rPr>
              <a:t>, a </a:t>
            </a:r>
            <a:r>
              <a:rPr lang="de-DE" dirty="0" err="1">
                <a:latin typeface="HSBI Lausanne 300"/>
              </a:rPr>
              <a:t>custom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architecture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for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segmentation</a:t>
            </a:r>
            <a:r>
              <a:rPr lang="de-DE" dirty="0">
                <a:latin typeface="HSBI Lausanne 300"/>
              </a:rPr>
              <a:t>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It contains Encoder-decoder Residual Block, </a:t>
            </a:r>
            <a:r>
              <a:rPr lang="en-US" dirty="0">
                <a:latin typeface="HSBI Lausanne 300"/>
              </a:rPr>
              <a:t>enhances feature extraction by combining local and contextual information.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And, Hybrid Attentional </a:t>
            </a:r>
            <a:r>
              <a:rPr lang="en-US" b="0" strike="noStrike" spc="-1" dirty="0" err="1">
                <a:solidFill>
                  <a:srgbClr val="000000"/>
                </a:solidFill>
                <a:latin typeface="HSBI Lausanne 300"/>
              </a:rPr>
              <a:t>Atrous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 Convolution </a:t>
            </a:r>
            <a:r>
              <a:rPr lang="en-US" dirty="0">
                <a:latin typeface="HSBI Lausanne 300"/>
              </a:rPr>
              <a:t>Module improves efficiency by focusing on critical features and suppressing irrelevant information.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3.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Şener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A., Ergen, B.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LandslideSegNet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: an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effective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deep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learning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network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for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segmentation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using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remote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sensing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imagery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. 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Earth </a:t>
            </a:r>
            <a:r>
              <a:rPr lang="de-DE" sz="1200" b="0" i="1" dirty="0" err="1">
                <a:solidFill>
                  <a:srgbClr val="222222"/>
                </a:solidFill>
                <a:effectLst/>
                <a:latin typeface="HSBI Lausanne 300"/>
              </a:rPr>
              <a:t>Sci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 Inform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 </a:t>
            </a:r>
            <a:r>
              <a:rPr lang="de-DE" sz="1200" b="1" i="0" dirty="0">
                <a:solidFill>
                  <a:srgbClr val="222222"/>
                </a:solidFill>
                <a:effectLst/>
                <a:latin typeface="HSBI Lausanne 300"/>
              </a:rPr>
              <a:t>17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3963–3977 (2024). https://doi.org/10.1007/s12145-024-01434-z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0763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3043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i="0" u="none" strike="noStrike" baseline="0" dirty="0" err="1">
                <a:latin typeface="HSBI Lausanne 300"/>
              </a:rPr>
              <a:t>LandslideSegNet</a:t>
            </a:r>
            <a:r>
              <a:rPr lang="de-DE" b="0" i="0" u="none" strike="noStrike" baseline="0" dirty="0">
                <a:latin typeface="HSBI Lausanne 300"/>
              </a:rPr>
              <a:t>: an </a:t>
            </a:r>
            <a:r>
              <a:rPr lang="de-DE" b="0" i="0" u="none" strike="noStrike" baseline="0" dirty="0" err="1">
                <a:latin typeface="HSBI Lausanne 300"/>
              </a:rPr>
              <a:t>effective</a:t>
            </a:r>
            <a:r>
              <a:rPr lang="de-DE" b="0" i="0" u="none" strike="noStrike" baseline="0" dirty="0">
                <a:latin typeface="HSBI Lausanne 300"/>
              </a:rPr>
              <a:t> </a:t>
            </a:r>
            <a:r>
              <a:rPr lang="de-DE" b="0" i="0" u="none" strike="noStrike" baseline="0" dirty="0" err="1">
                <a:latin typeface="HSBI Lausanne 300"/>
              </a:rPr>
              <a:t>deep</a:t>
            </a:r>
            <a:r>
              <a:rPr lang="de-DE" b="0" i="0" u="none" strike="noStrike" baseline="0" dirty="0">
                <a:latin typeface="HSBI Lausanne 300"/>
              </a:rPr>
              <a:t> </a:t>
            </a:r>
            <a:r>
              <a:rPr lang="de-DE" b="0" i="0" u="none" strike="noStrike" baseline="0" dirty="0" err="1">
                <a:latin typeface="HSBI Lausanne 300"/>
              </a:rPr>
              <a:t>learning</a:t>
            </a:r>
            <a:r>
              <a:rPr lang="de-DE" b="0" i="0" u="none" strike="noStrike" baseline="0" dirty="0">
                <a:latin typeface="HSBI Lausanne 300"/>
              </a:rPr>
              <a:t> network </a:t>
            </a:r>
            <a:r>
              <a:rPr lang="de-DE" b="0" i="0" u="none" strike="noStrike" baseline="0" dirty="0" err="1">
                <a:latin typeface="HSBI Lausanne 300"/>
              </a:rPr>
              <a:t>for</a:t>
            </a:r>
            <a:r>
              <a:rPr lang="de-DE" b="0" i="0" u="none" strike="noStrike" baseline="0" dirty="0">
                <a:latin typeface="HSBI Lausanne 300"/>
              </a:rPr>
              <a:t> </a:t>
            </a:r>
            <a:r>
              <a:rPr lang="de-DE" b="0" i="0" u="none" strike="noStrike" baseline="0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</a:t>
            </a:r>
            <a:r>
              <a:rPr lang="en-US" b="0" i="0" u="none" strike="noStrike" baseline="0" dirty="0">
                <a:latin typeface="HSBI Lausanne 300"/>
              </a:rPr>
              <a:t>segmentation using remote sensing imagery </a:t>
            </a:r>
            <a:r>
              <a:rPr lang="en-US" i="0" u="none" spc="-1" baseline="30000" dirty="0">
                <a:solidFill>
                  <a:srgbClr val="000000"/>
                </a:solidFill>
                <a:latin typeface="HSBI Lausanne 300"/>
              </a:rPr>
              <a:t>3</a:t>
            </a:r>
            <a:endParaRPr lang="en-US" b="1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73.65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71.48</a:t>
            </a:r>
            <a:r>
              <a:rPr lang="en-US" dirty="0">
                <a:latin typeface="HSBI Lausanne 300"/>
              </a:rPr>
              <a:t>.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3.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Şener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A., Ergen, B.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LandslideSegNet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: an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effective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deep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learning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network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for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segmentation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using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remote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sensing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imagery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. 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Earth </a:t>
            </a:r>
            <a:r>
              <a:rPr lang="de-DE" sz="1200" b="0" i="1" dirty="0" err="1">
                <a:solidFill>
                  <a:srgbClr val="222222"/>
                </a:solidFill>
                <a:effectLst/>
                <a:latin typeface="HSBI Lausanne 300"/>
              </a:rPr>
              <a:t>Sci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 Inform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 </a:t>
            </a:r>
            <a:r>
              <a:rPr lang="de-DE" sz="1200" b="1" i="0" dirty="0">
                <a:solidFill>
                  <a:srgbClr val="222222"/>
                </a:solidFill>
                <a:effectLst/>
                <a:latin typeface="HSBI Lausanne 300"/>
              </a:rPr>
              <a:t>17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3963–3977 (2024). https://doi.org/10.1007/s12145-024-01434-z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2837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State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of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the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art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787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A landslide area segmentation method based on an improved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HSBI Lausanne 300"/>
              </a:rPr>
              <a:t>UNet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en-US" spc="-1" baseline="30000" dirty="0">
                <a:solidFill>
                  <a:srgbClr val="000000"/>
                </a:solidFill>
                <a:latin typeface="HSBI Lausanne 300"/>
              </a:rPr>
              <a:t>4</a:t>
            </a:r>
            <a:endParaRPr lang="en-US" sz="1800" b="0" strike="noStrike" spc="-1" baseline="30000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Bijie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Landslide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Dataset</a:t>
            </a:r>
            <a:r>
              <a:rPr lang="en-US" i="0" spc="-1" dirty="0">
                <a:solidFill>
                  <a:srgbClr val="000000"/>
                </a:solidFill>
                <a:effectLst/>
                <a:latin typeface="HSBI Lausanne 300"/>
              </a:rPr>
              <a:t> (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3 channels, 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770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landslide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images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2003 non-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landslide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Enhanced U-net structure with dilated convolution and EMA attention.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Dilated convolution enlarges the receptive field and capture richer contextual information.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EMA attention helps with multi-scale feature extraction.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The proposed Pag module(skip conn.) enhances multi-scale feature fusion, improving transmission and reducing pixel information loss caused when resolution changes in U-Net. 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83.85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80.26.</a:t>
            </a:r>
            <a:endParaRPr lang="en-US" dirty="0">
              <a:latin typeface="HSBI Lausanne 300"/>
            </a:endParaRPr>
          </a:p>
          <a:p>
            <a:pPr lvl="2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4.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Li, G., Li, K., Zhang, 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HSBI Lausanne 300"/>
              </a:rPr>
              <a:t>et al.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 A landslide area segmentation method based on an improved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HSBI Lausanne 300"/>
              </a:rPr>
              <a:t>UNet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HSBI Lausanne 300"/>
              </a:rPr>
              <a:t>Sci Rep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HSBI Lausanne 300"/>
              </a:rPr>
              <a:t>15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, 11852 (2025). https://doi.org/10.1038/s41598-025-94039-5</a:t>
            </a:r>
            <a:r>
              <a:rPr lang="de-DE" sz="1200" dirty="0">
                <a:latin typeface="HSBI Lausanne 3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21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State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of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the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art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59" y="1844640"/>
            <a:ext cx="10174697" cy="36744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i="0" u="none" strike="noStrike" baseline="0" dirty="0" err="1">
                <a:latin typeface="HSBI Lausanne 300"/>
              </a:rPr>
              <a:t>TransLandSeg</a:t>
            </a:r>
            <a:r>
              <a:rPr lang="en-US" sz="1800" b="0" i="0" u="none" strike="noStrike" baseline="0" dirty="0">
                <a:latin typeface="HSBI Lausanne 300"/>
              </a:rPr>
              <a:t>: A Transfer Learning Approach for </a:t>
            </a:r>
            <a:r>
              <a:rPr lang="de-DE" sz="1800" b="0" i="0" u="none" strike="noStrike" baseline="0" dirty="0" err="1">
                <a:latin typeface="HSBI Lausanne 300"/>
              </a:rPr>
              <a:t>Landslide</a:t>
            </a:r>
            <a:r>
              <a:rPr lang="de-DE" sz="1800" b="0" i="0" u="none" strike="noStrike" baseline="0" dirty="0">
                <a:latin typeface="HSBI Lausanne 300"/>
              </a:rPr>
              <a:t> </a:t>
            </a:r>
            <a:r>
              <a:rPr lang="de-DE" sz="1800" b="0" i="0" u="none" strike="noStrike" baseline="0" dirty="0" err="1">
                <a:latin typeface="HSBI Lausanne 300"/>
              </a:rPr>
              <a:t>Semantic</a:t>
            </a:r>
            <a:r>
              <a:rPr lang="de-DE" sz="1800" b="0" i="0" u="none" strike="noStrike" baseline="0" dirty="0">
                <a:latin typeface="HSBI Lausanne 300"/>
              </a:rPr>
              <a:t> Segmentation </a:t>
            </a:r>
            <a:r>
              <a:rPr lang="de-DE" sz="1800" b="0" i="0" u="none" strike="noStrike" baseline="0" dirty="0" err="1">
                <a:latin typeface="HSBI Lausanne 300"/>
              </a:rPr>
              <a:t>Based</a:t>
            </a:r>
            <a:r>
              <a:rPr lang="de-DE" sz="1800" b="0" i="0" u="none" strike="noStrike" baseline="0" dirty="0">
                <a:latin typeface="HSBI Lausanne 300"/>
              </a:rPr>
              <a:t> on Vision </a:t>
            </a:r>
            <a:r>
              <a:rPr lang="de-DE" sz="1800" b="0" i="0" u="none" strike="noStrike" baseline="0" dirty="0" err="1">
                <a:latin typeface="HSBI Lausanne 300"/>
              </a:rPr>
              <a:t>Foundation</a:t>
            </a:r>
            <a:r>
              <a:rPr lang="de-DE" sz="1800" b="0" i="0" u="none" strike="noStrike" baseline="0" dirty="0">
                <a:latin typeface="HSBI Lausanne 300"/>
              </a:rPr>
              <a:t> Model</a:t>
            </a:r>
            <a:r>
              <a:rPr lang="en-US" sz="1800" b="0" i="0" u="none" strike="noStrike" spc="-1" baseline="0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en-US" sz="1800" b="0" i="0" u="none" strike="noStrike" spc="-1" baseline="30000" dirty="0">
                <a:solidFill>
                  <a:srgbClr val="000000"/>
                </a:solidFill>
                <a:latin typeface="HSBI Lausanne 300"/>
              </a:rPr>
              <a:t>5</a:t>
            </a:r>
            <a:endParaRPr lang="en-US" b="1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Bijie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Landslide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Dataset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and Landslide4Sense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Proposed</a:t>
            </a:r>
            <a:r>
              <a:rPr lang="de-DE" b="0" strike="noStrike" spc="-1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de-DE" dirty="0">
                <a:latin typeface="HSBI Lausanne 300"/>
              </a:rPr>
              <a:t>a </a:t>
            </a:r>
            <a:r>
              <a:rPr lang="de-DE" dirty="0" err="1">
                <a:latin typeface="HSBI Lausanne 300"/>
              </a:rPr>
              <a:t>custom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architecture</a:t>
            </a:r>
            <a:r>
              <a:rPr lang="de-DE" dirty="0">
                <a:latin typeface="HSBI Lausanne 300"/>
              </a:rPr>
              <a:t>, </a:t>
            </a:r>
            <a:r>
              <a:rPr lang="de-DE" dirty="0" err="1">
                <a:latin typeface="HSBI Lausanne 300"/>
              </a:rPr>
              <a:t>based</a:t>
            </a:r>
            <a:r>
              <a:rPr lang="de-DE" dirty="0">
                <a:latin typeface="HSBI Lausanne 300"/>
              </a:rPr>
              <a:t> on Segment </a:t>
            </a:r>
            <a:r>
              <a:rPr lang="de-DE" dirty="0" err="1">
                <a:latin typeface="HSBI Lausanne 300"/>
              </a:rPr>
              <a:t>Anything</a:t>
            </a:r>
            <a:r>
              <a:rPr lang="de-DE" dirty="0">
                <a:latin typeface="HSBI Lausanne 300"/>
              </a:rPr>
              <a:t> Model (SAM).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Applies Adaptive Transfer Learning (ATL) to adapt SAM’s segmentation capabilities for landslide semantic segmentation.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Image Encoder and Mask Decoder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ATL fine-tuning layer inserted between Transformer blocks that learns landslide-specific features.</a:t>
            </a:r>
            <a:endParaRPr lang="en-US" dirty="0">
              <a:effectLst/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2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5. 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C. Hou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et al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., "A Transfer Learning Approach for Landslide Semantic Segmentation Based on Visual Foundation Model," in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IEEE Journal of Selected Topics in Applied Earth Observations and Remote Sensing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, vol. 18, pp. 11561-11572, 2025,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SBI Lausanne 300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: 10.1109/JSTARS.2025.3559884.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5190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4905</Words>
  <Application>Microsoft Office PowerPoint</Application>
  <PresentationFormat>Breitbild</PresentationFormat>
  <Paragraphs>1397</Paragraphs>
  <Slides>54</Slides>
  <Notes>54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54</vt:i4>
      </vt:variant>
    </vt:vector>
  </HeadingPairs>
  <TitlesOfParts>
    <vt:vector size="64" baseType="lpstr">
      <vt:lpstr>Arial</vt:lpstr>
      <vt:lpstr>HSBI Lausanne 300</vt:lpstr>
      <vt:lpstr>NimbusRomNo9L-Regu</vt:lpstr>
      <vt:lpstr>STIX-Regular</vt:lpstr>
      <vt:lpstr>Symbol</vt:lpstr>
      <vt:lpstr>Times New Roman</vt:lpstr>
      <vt:lpstr>Wingdings</vt:lpstr>
      <vt:lpstr>Office Theme</vt:lpstr>
      <vt:lpstr>Office Theme</vt:lpstr>
      <vt:lpstr>Office Theme</vt:lpstr>
      <vt:lpstr>AI-POWERED LANDSLIDE REGION MAPPING USING SEMANTIC SEGMENTATION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subject/>
  <dc:creator>Qazi Arbab Ahmed</dc:creator>
  <dc:description/>
  <cp:lastModifiedBy>Karki, Suraj</cp:lastModifiedBy>
  <cp:revision>1244</cp:revision>
  <dcterms:created xsi:type="dcterms:W3CDTF">2022-09-29T08:30:07Z</dcterms:created>
  <dcterms:modified xsi:type="dcterms:W3CDTF">2025-08-20T21:10:57Z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Notes">
    <vt:r8>7</vt:r8>
  </property>
  <property fmtid="{D5CDD505-2E9C-101B-9397-08002B2CF9AE}" pid="4" name="PresentationFormat">
    <vt:lpwstr>Widescreen</vt:lpwstr>
  </property>
  <property fmtid="{D5CDD505-2E9C-101B-9397-08002B2CF9AE}" pid="5" name="Slides">
    <vt:r8>7</vt:r8>
  </property>
</Properties>
</file>